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3" r:id="rId7"/>
    <p:sldId id="276" r:id="rId8"/>
    <p:sldId id="273" r:id="rId9"/>
    <p:sldId id="265" r:id="rId10"/>
    <p:sldId id="269" r:id="rId11"/>
    <p:sldId id="272" r:id="rId12"/>
    <p:sldId id="270" r:id="rId13"/>
    <p:sldId id="267" r:id="rId14"/>
    <p:sldId id="268" r:id="rId15"/>
    <p:sldId id="271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793" autoAdjust="0"/>
  </p:normalViewPr>
  <p:slideViewPr>
    <p:cSldViewPr>
      <p:cViewPr varScale="1">
        <p:scale>
          <a:sx n="62" d="100"/>
          <a:sy n="62" d="100"/>
        </p:scale>
        <p:origin x="1770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510FF-BB2C-4073-97EE-0A930F294DB1}" type="datetimeFigureOut">
              <a:rPr lang="en-CA" smtClean="0"/>
              <a:t>2023-06-01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B1B41-AD0F-49BA-B33F-8FFD11E23A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7769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Introduction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Everyone</a:t>
            </a:r>
            <a:r>
              <a:rPr lang="en-US" baseline="0" dirty="0"/>
              <a:t> present?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Any 3</a:t>
            </a:r>
            <a:r>
              <a:rPr lang="en-US" baseline="30000" dirty="0"/>
              <a:t>rd</a:t>
            </a:r>
            <a:r>
              <a:rPr lang="en-US" baseline="0" dirty="0"/>
              <a:t> years not part of the class?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B1B41-AD0F-49BA-B33F-8FFD11E23A60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0700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List is not limiting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As long as your supervisor agrees to your project, you are g2g.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B1B41-AD0F-49BA-B33F-8FFD11E23A60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2899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List is not limiting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As long as your supervisor agrees to your project, you are g2g.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B1B41-AD0F-49BA-B33F-8FFD11E23A60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8397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Has to show significant and challenging engineering work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If it’s within the scope of an electrician to build, you are not demonstrating sufficient engineering application. E.g. Wind Generator with COTS.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Discuss with supervisor for expectations of engineering depth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B1B41-AD0F-49BA-B33F-8FFD11E23A60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49492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We’ll email you the </a:t>
            </a:r>
            <a:r>
              <a:rPr lang="en-US" dirty="0" err="1"/>
              <a:t>doucment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B1B41-AD0F-49BA-B33F-8FFD11E23A60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92672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If you have any questions, email us!!!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We</a:t>
            </a:r>
            <a:r>
              <a:rPr lang="en-US" baseline="0" dirty="0"/>
              <a:t> will send an email with the PCD and lecture, so you’ll have our email.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B1B41-AD0F-49BA-B33F-8FFD11E23A60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7105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Outline of what we are going to talk about today</a:t>
            </a:r>
          </a:p>
          <a:p>
            <a:pPr marL="171450" indent="-171450">
              <a:buFontTx/>
              <a:buChar char="-"/>
            </a:pPr>
            <a:r>
              <a:rPr lang="en-US" dirty="0"/>
              <a:t>What</a:t>
            </a:r>
            <a:r>
              <a:rPr lang="en-US" baseline="0" dirty="0"/>
              <a:t> you are expected to do throughout the course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What you will deliver and when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How the course is organized</a:t>
            </a:r>
          </a:p>
          <a:p>
            <a:pPr marL="171450" indent="-171450">
              <a:buFontTx/>
              <a:buChar char="-"/>
            </a:pPr>
            <a:r>
              <a:rPr lang="en-US" dirty="0"/>
              <a:t>Info about potential</a:t>
            </a:r>
            <a:r>
              <a:rPr lang="en-US" baseline="0" dirty="0"/>
              <a:t> projects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And link to the website to provide more info.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B1B41-AD0F-49BA-B33F-8FFD11E23A60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3234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Aim of the course itself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Big part is planning!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People have issues with coming</a:t>
            </a:r>
            <a:r>
              <a:rPr lang="en-US" baseline="0" dirty="0"/>
              <a:t> up with a design and than building it. They rather build as we go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Being an engineer means you need to come up with a plan/design before building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/>
              <a:t>Nobody will let you build things in the real-world without a plan (cost)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/>
              <a:t>So this course is here to help that.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/>
              <a:t>Here is the steps…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Opportunity to apply all the engineering material you have learned throughout your studies at RMC.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You have already learned these steps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But we will refresh</a:t>
            </a:r>
            <a:r>
              <a:rPr lang="en-US" baseline="0" dirty="0"/>
              <a:t> your memory as we go.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B1B41-AD0F-49BA-B33F-8FFD11E23A60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9040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Year long course will you will be expect to produce several engineering products and documentation throughout.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B1B41-AD0F-49BA-B33F-8FFD11E23A60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6868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B1B41-AD0F-49BA-B33F-8FFD11E23A60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5411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You</a:t>
            </a:r>
            <a:r>
              <a:rPr lang="en-US" baseline="0" dirty="0"/>
              <a:t> can’t work alone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Technical vs Project</a:t>
            </a:r>
            <a:r>
              <a:rPr lang="en-US" baseline="0" dirty="0"/>
              <a:t> Management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B1B41-AD0F-49BA-B33F-8FFD11E23A60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4620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B1B41-AD0F-49BA-B33F-8FFD11E23A60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4718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List is not limiting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As long as your supervisor agrees to your project, you are g2g.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0B1B41-AD0F-49BA-B33F-8FFD11E23A60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217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 course go to others.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B1B41-AD0F-49BA-B33F-8FFD11E23A60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7093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7C62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7C62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189126" y="1876704"/>
            <a:ext cx="2994660" cy="3729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5B6973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93107" y="1913889"/>
            <a:ext cx="3102609" cy="3745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5B6973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7C62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92124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992124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7723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457200" y="0"/>
                </a:moveTo>
                <a:lnTo>
                  <a:pt x="0" y="0"/>
                </a:lnTo>
                <a:lnTo>
                  <a:pt x="0" y="6858000"/>
                </a:lnTo>
                <a:lnTo>
                  <a:pt x="457200" y="6858000"/>
                </a:lnTo>
                <a:lnTo>
                  <a:pt x="457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06324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762000" y="0"/>
                </a:moveTo>
                <a:lnTo>
                  <a:pt x="0" y="0"/>
                </a:lnTo>
                <a:lnTo>
                  <a:pt x="0" y="6858000"/>
                </a:lnTo>
                <a:lnTo>
                  <a:pt x="762000" y="6858000"/>
                </a:lnTo>
                <a:lnTo>
                  <a:pt x="7620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414272" y="0"/>
            <a:ext cx="1600200" cy="334010"/>
          </a:xfrm>
          <a:custGeom>
            <a:avLst/>
            <a:gdLst/>
            <a:ahLst/>
            <a:cxnLst/>
            <a:rect l="l" t="t" r="r" b="b"/>
            <a:pathLst>
              <a:path w="1600200" h="334010">
                <a:moveTo>
                  <a:pt x="0" y="333756"/>
                </a:moveTo>
                <a:lnTo>
                  <a:pt x="1600200" y="333756"/>
                </a:lnTo>
                <a:lnTo>
                  <a:pt x="1600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414272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499872" y="0"/>
            <a:ext cx="457200" cy="334010"/>
          </a:xfrm>
          <a:custGeom>
            <a:avLst/>
            <a:gdLst/>
            <a:ahLst/>
            <a:cxnLst/>
            <a:rect l="l" t="t" r="r" b="b"/>
            <a:pathLst>
              <a:path w="457200" h="334010">
                <a:moveTo>
                  <a:pt x="0" y="333756"/>
                </a:moveTo>
                <a:lnTo>
                  <a:pt x="457200" y="333756"/>
                </a:lnTo>
                <a:lnTo>
                  <a:pt x="4572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499872" y="6519671"/>
            <a:ext cx="457200" cy="338455"/>
          </a:xfrm>
          <a:custGeom>
            <a:avLst/>
            <a:gdLst/>
            <a:ahLst/>
            <a:cxnLst/>
            <a:rect l="l" t="t" r="r" b="b"/>
            <a:pathLst>
              <a:path w="457200" h="338454">
                <a:moveTo>
                  <a:pt x="0" y="338327"/>
                </a:moveTo>
                <a:lnTo>
                  <a:pt x="457200" y="338327"/>
                </a:lnTo>
                <a:lnTo>
                  <a:pt x="457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728472" y="0"/>
            <a:ext cx="762000" cy="334010"/>
          </a:xfrm>
          <a:custGeom>
            <a:avLst/>
            <a:gdLst/>
            <a:ahLst/>
            <a:cxnLst/>
            <a:rect l="l" t="t" r="r" b="b"/>
            <a:pathLst>
              <a:path w="762000" h="334010">
                <a:moveTo>
                  <a:pt x="0" y="333756"/>
                </a:moveTo>
                <a:lnTo>
                  <a:pt x="762000" y="333756"/>
                </a:lnTo>
                <a:lnTo>
                  <a:pt x="762000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28472" y="6519671"/>
            <a:ext cx="762000" cy="338455"/>
          </a:xfrm>
          <a:custGeom>
            <a:avLst/>
            <a:gdLst/>
            <a:ahLst/>
            <a:cxnLst/>
            <a:rect l="l" t="t" r="r" b="b"/>
            <a:pathLst>
              <a:path w="762000" h="338454">
                <a:moveTo>
                  <a:pt x="0" y="338327"/>
                </a:moveTo>
                <a:lnTo>
                  <a:pt x="762000" y="338327"/>
                </a:lnTo>
                <a:lnTo>
                  <a:pt x="7620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240268" y="0"/>
            <a:ext cx="67310" cy="334010"/>
          </a:xfrm>
          <a:custGeom>
            <a:avLst/>
            <a:gdLst/>
            <a:ahLst/>
            <a:cxnLst/>
            <a:rect l="l" t="t" r="r" b="b"/>
            <a:pathLst>
              <a:path w="67309" h="334010">
                <a:moveTo>
                  <a:pt x="0" y="333756"/>
                </a:moveTo>
                <a:lnTo>
                  <a:pt x="67055" y="333756"/>
                </a:lnTo>
                <a:lnTo>
                  <a:pt x="67055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6707123" y="6519671"/>
            <a:ext cx="1600200" cy="338455"/>
          </a:xfrm>
          <a:custGeom>
            <a:avLst/>
            <a:gdLst/>
            <a:ahLst/>
            <a:cxnLst/>
            <a:rect l="l" t="t" r="r" b="b"/>
            <a:pathLst>
              <a:path w="1600200" h="338454">
                <a:moveTo>
                  <a:pt x="0" y="338327"/>
                </a:moveTo>
                <a:lnTo>
                  <a:pt x="1600200" y="338327"/>
                </a:lnTo>
                <a:lnTo>
                  <a:pt x="16002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764523" y="0"/>
            <a:ext cx="379730" cy="6858000"/>
          </a:xfrm>
          <a:custGeom>
            <a:avLst/>
            <a:gdLst/>
            <a:ahLst/>
            <a:cxnLst/>
            <a:rect l="l" t="t" r="r" b="b"/>
            <a:pathLst>
              <a:path w="379729" h="6858000">
                <a:moveTo>
                  <a:pt x="0" y="0"/>
                </a:moveTo>
                <a:lnTo>
                  <a:pt x="0" y="6857998"/>
                </a:lnTo>
                <a:lnTo>
                  <a:pt x="379475" y="6857998"/>
                </a:lnTo>
                <a:lnTo>
                  <a:pt x="3794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231123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762000" y="0"/>
                </a:moveTo>
                <a:lnTo>
                  <a:pt x="0" y="0"/>
                </a:lnTo>
                <a:lnTo>
                  <a:pt x="0" y="6858000"/>
                </a:lnTo>
                <a:lnTo>
                  <a:pt x="762000" y="6858000"/>
                </a:lnTo>
                <a:lnTo>
                  <a:pt x="7620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3887723" y="0"/>
            <a:ext cx="673735" cy="334010"/>
          </a:xfrm>
          <a:custGeom>
            <a:avLst/>
            <a:gdLst/>
            <a:ahLst/>
            <a:cxnLst/>
            <a:rect l="l" t="t" r="r" b="b"/>
            <a:pathLst>
              <a:path w="673735" h="334010">
                <a:moveTo>
                  <a:pt x="0" y="333756"/>
                </a:moveTo>
                <a:lnTo>
                  <a:pt x="673608" y="333756"/>
                </a:lnTo>
                <a:lnTo>
                  <a:pt x="673608" y="0"/>
                </a:lnTo>
                <a:lnTo>
                  <a:pt x="0" y="0"/>
                </a:lnTo>
                <a:lnTo>
                  <a:pt x="0" y="333756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3887723" y="6519671"/>
            <a:ext cx="2819400" cy="338455"/>
          </a:xfrm>
          <a:custGeom>
            <a:avLst/>
            <a:gdLst/>
            <a:ahLst/>
            <a:cxnLst/>
            <a:rect l="l" t="t" r="r" b="b"/>
            <a:pathLst>
              <a:path w="2819400" h="338454">
                <a:moveTo>
                  <a:pt x="0" y="338327"/>
                </a:moveTo>
                <a:lnTo>
                  <a:pt x="2819400" y="338327"/>
                </a:lnTo>
                <a:lnTo>
                  <a:pt x="28194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50165" y="0"/>
            <a:ext cx="9100185" cy="686434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8229600" y="0"/>
                </a:moveTo>
                <a:lnTo>
                  <a:pt x="0" y="0"/>
                </a:lnTo>
                <a:lnTo>
                  <a:pt x="0" y="6185916"/>
                </a:lnTo>
                <a:lnTo>
                  <a:pt x="8229600" y="6185916"/>
                </a:lnTo>
                <a:lnTo>
                  <a:pt x="8229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457200" y="333756"/>
            <a:ext cx="8229600" cy="6186170"/>
          </a:xfrm>
          <a:custGeom>
            <a:avLst/>
            <a:gdLst/>
            <a:ahLst/>
            <a:cxnLst/>
            <a:rect l="l" t="t" r="r" b="b"/>
            <a:pathLst>
              <a:path w="8229600" h="6186170">
                <a:moveTo>
                  <a:pt x="0" y="6185916"/>
                </a:moveTo>
                <a:lnTo>
                  <a:pt x="8229600" y="6185916"/>
                </a:lnTo>
                <a:lnTo>
                  <a:pt x="8229600" y="0"/>
                </a:lnTo>
                <a:lnTo>
                  <a:pt x="0" y="0"/>
                </a:lnTo>
                <a:lnTo>
                  <a:pt x="0" y="6185916"/>
                </a:lnTo>
                <a:close/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  <a:lnTo>
                  <a:pt x="0" y="0"/>
                </a:lnTo>
                <a:lnTo>
                  <a:pt x="0" y="678179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4561332" y="0"/>
            <a:ext cx="3679190" cy="678180"/>
          </a:xfrm>
          <a:custGeom>
            <a:avLst/>
            <a:gdLst/>
            <a:ahLst/>
            <a:cxnLst/>
            <a:rect l="l" t="t" r="r" b="b"/>
            <a:pathLst>
              <a:path w="3679190" h="678180">
                <a:moveTo>
                  <a:pt x="0" y="678179"/>
                </a:moveTo>
                <a:lnTo>
                  <a:pt x="3678936" y="678179"/>
                </a:lnTo>
                <a:lnTo>
                  <a:pt x="3678936" y="0"/>
                </a:lnTo>
              </a:path>
            </a:pathLst>
          </a:custGeom>
          <a:ln w="15875">
            <a:solidFill>
              <a:srgbClr val="6380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4561332" y="0"/>
            <a:ext cx="0" cy="678180"/>
          </a:xfrm>
          <a:custGeom>
            <a:avLst/>
            <a:gdLst/>
            <a:ahLst/>
            <a:cxnLst/>
            <a:rect l="l" t="t" r="r" b="b"/>
            <a:pathLst>
              <a:path h="678180">
                <a:moveTo>
                  <a:pt x="0" y="0"/>
                </a:moveTo>
                <a:lnTo>
                  <a:pt x="0" y="678179"/>
                </a:lnTo>
              </a:path>
            </a:pathLst>
          </a:custGeom>
          <a:ln w="15875">
            <a:solidFill>
              <a:srgbClr val="6380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4649723" y="0"/>
            <a:ext cx="3505200" cy="601980"/>
          </a:xfrm>
          <a:custGeom>
            <a:avLst/>
            <a:gdLst/>
            <a:ahLst/>
            <a:cxnLst/>
            <a:rect l="l" t="t" r="r" b="b"/>
            <a:pathLst>
              <a:path w="3505200" h="601980">
                <a:moveTo>
                  <a:pt x="0" y="601979"/>
                </a:moveTo>
                <a:lnTo>
                  <a:pt x="3505200" y="601979"/>
                </a:lnTo>
                <a:lnTo>
                  <a:pt x="3505200" y="0"/>
                </a:lnTo>
                <a:lnTo>
                  <a:pt x="0" y="0"/>
                </a:lnTo>
                <a:lnTo>
                  <a:pt x="0" y="601979"/>
                </a:lnTo>
                <a:close/>
              </a:path>
            </a:pathLst>
          </a:custGeom>
          <a:solidFill>
            <a:srgbClr val="58AF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91233" y="1190625"/>
            <a:ext cx="6161532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97C622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90955" y="2351278"/>
            <a:ext cx="6762089" cy="2971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9.jp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9.jp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rojects.segfaults.net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400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457200" y="0"/>
                </a:moveTo>
                <a:lnTo>
                  <a:pt x="0" y="0"/>
                </a:lnTo>
                <a:lnTo>
                  <a:pt x="0" y="6858000"/>
                </a:lnTo>
                <a:lnTo>
                  <a:pt x="457200" y="6858000"/>
                </a:lnTo>
                <a:lnTo>
                  <a:pt x="457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860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762000" y="0"/>
                </a:moveTo>
                <a:lnTo>
                  <a:pt x="0" y="0"/>
                </a:lnTo>
                <a:lnTo>
                  <a:pt x="0" y="6858000"/>
                </a:lnTo>
                <a:lnTo>
                  <a:pt x="762000" y="6858000"/>
                </a:lnTo>
                <a:lnTo>
                  <a:pt x="7620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38072" y="0"/>
            <a:ext cx="1600200" cy="6858000"/>
          </a:xfrm>
          <a:custGeom>
            <a:avLst/>
            <a:gdLst/>
            <a:ahLst/>
            <a:cxnLst/>
            <a:rect l="l" t="t" r="r" b="b"/>
            <a:pathLst>
              <a:path w="1600200" h="6858000">
                <a:moveTo>
                  <a:pt x="1600200" y="0"/>
                </a:moveTo>
                <a:lnTo>
                  <a:pt x="0" y="0"/>
                </a:lnTo>
                <a:lnTo>
                  <a:pt x="0" y="6858000"/>
                </a:lnTo>
                <a:lnTo>
                  <a:pt x="1600200" y="6858000"/>
                </a:lnTo>
                <a:lnTo>
                  <a:pt x="1600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23672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457200" y="0"/>
                </a:moveTo>
                <a:lnTo>
                  <a:pt x="0" y="0"/>
                </a:lnTo>
                <a:lnTo>
                  <a:pt x="0" y="6858000"/>
                </a:lnTo>
                <a:lnTo>
                  <a:pt x="457200" y="6858000"/>
                </a:lnTo>
                <a:lnTo>
                  <a:pt x="457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52272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762000" y="0"/>
                </a:moveTo>
                <a:lnTo>
                  <a:pt x="0" y="0"/>
                </a:lnTo>
                <a:lnTo>
                  <a:pt x="0" y="6858000"/>
                </a:lnTo>
                <a:lnTo>
                  <a:pt x="762000" y="6858000"/>
                </a:lnTo>
                <a:lnTo>
                  <a:pt x="7620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629400" y="6249923"/>
            <a:ext cx="1600200" cy="608330"/>
          </a:xfrm>
          <a:custGeom>
            <a:avLst/>
            <a:gdLst/>
            <a:ahLst/>
            <a:cxnLst/>
            <a:rect l="l" t="t" r="r" b="b"/>
            <a:pathLst>
              <a:path w="1600200" h="608329">
                <a:moveTo>
                  <a:pt x="0" y="608075"/>
                </a:moveTo>
                <a:lnTo>
                  <a:pt x="1600200" y="608075"/>
                </a:lnTo>
                <a:lnTo>
                  <a:pt x="1600200" y="0"/>
                </a:lnTo>
                <a:lnTo>
                  <a:pt x="0" y="0"/>
                </a:lnTo>
                <a:lnTo>
                  <a:pt x="0" y="608075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686800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457200" y="0"/>
                </a:moveTo>
                <a:lnTo>
                  <a:pt x="0" y="0"/>
                </a:lnTo>
                <a:lnTo>
                  <a:pt x="0" y="6858000"/>
                </a:lnTo>
                <a:lnTo>
                  <a:pt x="457200" y="6858000"/>
                </a:lnTo>
                <a:lnTo>
                  <a:pt x="457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15340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762000" y="0"/>
                </a:moveTo>
                <a:lnTo>
                  <a:pt x="0" y="0"/>
                </a:lnTo>
                <a:lnTo>
                  <a:pt x="0" y="6858000"/>
                </a:lnTo>
                <a:lnTo>
                  <a:pt x="762000" y="6858000"/>
                </a:lnTo>
                <a:lnTo>
                  <a:pt x="7620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810000" y="0"/>
            <a:ext cx="2819400" cy="6858000"/>
          </a:xfrm>
          <a:custGeom>
            <a:avLst/>
            <a:gdLst/>
            <a:ahLst/>
            <a:cxnLst/>
            <a:rect l="l" t="t" r="r" b="b"/>
            <a:pathLst>
              <a:path w="2819400" h="6858000">
                <a:moveTo>
                  <a:pt x="2819400" y="0"/>
                </a:moveTo>
                <a:lnTo>
                  <a:pt x="0" y="0"/>
                </a:lnTo>
                <a:lnTo>
                  <a:pt x="0" y="6858000"/>
                </a:lnTo>
                <a:lnTo>
                  <a:pt x="2819400" y="6858000"/>
                </a:lnTo>
                <a:lnTo>
                  <a:pt x="28194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895600" y="0"/>
            <a:ext cx="457200" cy="6858000"/>
          </a:xfrm>
          <a:custGeom>
            <a:avLst/>
            <a:gdLst/>
            <a:ahLst/>
            <a:cxnLst/>
            <a:rect l="l" t="t" r="r" b="b"/>
            <a:pathLst>
              <a:path w="457200" h="6858000">
                <a:moveTo>
                  <a:pt x="457200" y="0"/>
                </a:moveTo>
                <a:lnTo>
                  <a:pt x="0" y="0"/>
                </a:lnTo>
                <a:lnTo>
                  <a:pt x="0" y="6858000"/>
                </a:lnTo>
                <a:lnTo>
                  <a:pt x="457200" y="6858000"/>
                </a:lnTo>
                <a:lnTo>
                  <a:pt x="4572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124200" y="0"/>
            <a:ext cx="762000" cy="6858000"/>
          </a:xfrm>
          <a:custGeom>
            <a:avLst/>
            <a:gdLst/>
            <a:ahLst/>
            <a:cxnLst/>
            <a:rect l="l" t="t" r="r" b="b"/>
            <a:pathLst>
              <a:path w="762000" h="6858000">
                <a:moveTo>
                  <a:pt x="762000" y="0"/>
                </a:moveTo>
                <a:lnTo>
                  <a:pt x="0" y="0"/>
                </a:lnTo>
                <a:lnTo>
                  <a:pt x="0" y="6858000"/>
                </a:lnTo>
                <a:lnTo>
                  <a:pt x="762000" y="6858000"/>
                </a:lnTo>
                <a:lnTo>
                  <a:pt x="762000" y="0"/>
                </a:lnTo>
                <a:close/>
              </a:path>
            </a:pathLst>
          </a:custGeom>
          <a:solidFill>
            <a:srgbClr val="FFFFFF">
              <a:alpha val="1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6350" y="210058"/>
            <a:ext cx="9156700" cy="66542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61332" y="0"/>
            <a:ext cx="3679190" cy="6250305"/>
          </a:xfrm>
          <a:custGeom>
            <a:avLst/>
            <a:gdLst/>
            <a:ahLst/>
            <a:cxnLst/>
            <a:rect l="l" t="t" r="r" b="b"/>
            <a:pathLst>
              <a:path w="3679190" h="6250305">
                <a:moveTo>
                  <a:pt x="0" y="6249924"/>
                </a:moveTo>
                <a:lnTo>
                  <a:pt x="3678936" y="6249924"/>
                </a:lnTo>
                <a:lnTo>
                  <a:pt x="3678936" y="0"/>
                </a:lnTo>
                <a:lnTo>
                  <a:pt x="0" y="0"/>
                </a:lnTo>
                <a:lnTo>
                  <a:pt x="0" y="6249924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61332" y="0"/>
            <a:ext cx="3679190" cy="6250305"/>
          </a:xfrm>
          <a:custGeom>
            <a:avLst/>
            <a:gdLst/>
            <a:ahLst/>
            <a:cxnLst/>
            <a:rect l="l" t="t" r="r" b="b"/>
            <a:pathLst>
              <a:path w="3679190" h="6250305">
                <a:moveTo>
                  <a:pt x="0" y="6249924"/>
                </a:moveTo>
                <a:lnTo>
                  <a:pt x="3678936" y="6249924"/>
                </a:lnTo>
                <a:lnTo>
                  <a:pt x="3678936" y="0"/>
                </a:lnTo>
              </a:path>
            </a:pathLst>
          </a:custGeom>
          <a:ln w="15875">
            <a:solidFill>
              <a:srgbClr val="6380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61332" y="0"/>
            <a:ext cx="0" cy="6250305"/>
          </a:xfrm>
          <a:custGeom>
            <a:avLst/>
            <a:gdLst/>
            <a:ahLst/>
            <a:cxnLst/>
            <a:rect l="l" t="t" r="r" b="b"/>
            <a:pathLst>
              <a:path h="6250305">
                <a:moveTo>
                  <a:pt x="0" y="0"/>
                </a:moveTo>
                <a:lnTo>
                  <a:pt x="0" y="6249924"/>
                </a:lnTo>
              </a:path>
            </a:pathLst>
          </a:custGeom>
          <a:ln w="15875">
            <a:solidFill>
              <a:srgbClr val="63808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48200" y="30480"/>
            <a:ext cx="3505200" cy="2292350"/>
          </a:xfrm>
          <a:custGeom>
            <a:avLst/>
            <a:gdLst/>
            <a:ahLst/>
            <a:cxnLst/>
            <a:rect l="l" t="t" r="r" b="b"/>
            <a:pathLst>
              <a:path w="3505200" h="2292350">
                <a:moveTo>
                  <a:pt x="0" y="2292096"/>
                </a:moveTo>
                <a:lnTo>
                  <a:pt x="3505200" y="2292096"/>
                </a:lnTo>
                <a:lnTo>
                  <a:pt x="3505200" y="0"/>
                </a:lnTo>
                <a:lnTo>
                  <a:pt x="0" y="0"/>
                </a:lnTo>
                <a:lnTo>
                  <a:pt x="0" y="2292096"/>
                </a:lnTo>
                <a:close/>
              </a:path>
            </a:pathLst>
          </a:custGeom>
          <a:solidFill>
            <a:srgbClr val="58AF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651247" y="6129528"/>
            <a:ext cx="3505200" cy="0"/>
          </a:xfrm>
          <a:custGeom>
            <a:avLst/>
            <a:gdLst/>
            <a:ahLst/>
            <a:cxnLst/>
            <a:rect l="l" t="t" r="r" b="b"/>
            <a:pathLst>
              <a:path w="3505200">
                <a:moveTo>
                  <a:pt x="0" y="0"/>
                </a:moveTo>
                <a:lnTo>
                  <a:pt x="3505200" y="0"/>
                </a:lnTo>
              </a:path>
            </a:pathLst>
          </a:custGeom>
          <a:ln w="82295">
            <a:solidFill>
              <a:srgbClr val="97C6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651375" y="2638424"/>
            <a:ext cx="2631440" cy="284116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solidFill>
                  <a:srgbClr val="97C622"/>
                </a:solidFill>
                <a:latin typeface="Century Gothic"/>
                <a:cs typeface="Century Gothic"/>
              </a:rPr>
              <a:t>Design</a:t>
            </a:r>
            <a:r>
              <a:rPr sz="2800" spc="-55" dirty="0">
                <a:solidFill>
                  <a:srgbClr val="97C622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97C622"/>
                </a:solidFill>
                <a:latin typeface="Century Gothic"/>
                <a:cs typeface="Century Gothic"/>
              </a:rPr>
              <a:t>Projects</a:t>
            </a:r>
            <a:endParaRPr sz="2800" dirty="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700" dirty="0">
              <a:latin typeface="Century Gothic"/>
              <a:cs typeface="Century Gothic"/>
            </a:endParaRPr>
          </a:p>
          <a:p>
            <a:pPr marL="12700" marR="586105">
              <a:lnSpc>
                <a:spcPct val="100000"/>
              </a:lnSpc>
            </a:pPr>
            <a:r>
              <a:rPr sz="2800" dirty="0">
                <a:solidFill>
                  <a:srgbClr val="97C622"/>
                </a:solidFill>
                <a:latin typeface="Century Gothic"/>
                <a:cs typeface="Century Gothic"/>
              </a:rPr>
              <a:t>Projets </a:t>
            </a:r>
            <a:r>
              <a:rPr sz="2800" spc="-10" dirty="0">
                <a:solidFill>
                  <a:srgbClr val="97C622"/>
                </a:solidFill>
                <a:latin typeface="Century Gothic"/>
                <a:cs typeface="Century Gothic"/>
              </a:rPr>
              <a:t>de  </a:t>
            </a:r>
            <a:r>
              <a:rPr sz="2800" spc="-5" dirty="0">
                <a:solidFill>
                  <a:srgbClr val="97C622"/>
                </a:solidFill>
                <a:latin typeface="Century Gothic"/>
                <a:cs typeface="Century Gothic"/>
              </a:rPr>
              <a:t>con</a:t>
            </a:r>
            <a:r>
              <a:rPr sz="2800" dirty="0">
                <a:solidFill>
                  <a:srgbClr val="97C622"/>
                </a:solidFill>
                <a:latin typeface="Century Gothic"/>
                <a:cs typeface="Century Gothic"/>
              </a:rPr>
              <a:t>c</a:t>
            </a:r>
            <a:r>
              <a:rPr sz="2800" spc="-5" dirty="0">
                <a:solidFill>
                  <a:srgbClr val="97C622"/>
                </a:solidFill>
                <a:latin typeface="Century Gothic"/>
                <a:cs typeface="Century Gothic"/>
              </a:rPr>
              <a:t>ept</a:t>
            </a:r>
            <a:r>
              <a:rPr sz="2800" spc="5" dirty="0">
                <a:solidFill>
                  <a:srgbClr val="97C622"/>
                </a:solidFill>
                <a:latin typeface="Century Gothic"/>
                <a:cs typeface="Century Gothic"/>
              </a:rPr>
              <a:t>i</a:t>
            </a:r>
            <a:r>
              <a:rPr sz="2800" spc="-5" dirty="0">
                <a:solidFill>
                  <a:srgbClr val="97C622"/>
                </a:solidFill>
                <a:latin typeface="Century Gothic"/>
                <a:cs typeface="Century Gothic"/>
              </a:rPr>
              <a:t>on</a:t>
            </a:r>
            <a:endParaRPr sz="2800" dirty="0">
              <a:latin typeface="Century Gothic"/>
              <a:cs typeface="Century Gothic"/>
            </a:endParaRPr>
          </a:p>
          <a:p>
            <a:pPr marL="156845">
              <a:lnSpc>
                <a:spcPct val="100000"/>
              </a:lnSpc>
            </a:pPr>
            <a:endParaRPr lang="en-US" spc="-5" dirty="0">
              <a:solidFill>
                <a:srgbClr val="424242"/>
              </a:solidFill>
              <a:latin typeface="Century Gothic"/>
              <a:cs typeface="Century Gothic"/>
            </a:endParaRPr>
          </a:p>
          <a:p>
            <a:pPr marL="156845">
              <a:lnSpc>
                <a:spcPct val="100000"/>
              </a:lnSpc>
            </a:pPr>
            <a:endParaRPr lang="en-US" spc="-5" dirty="0">
              <a:solidFill>
                <a:srgbClr val="424242"/>
              </a:solidFill>
              <a:latin typeface="Century Gothic"/>
              <a:cs typeface="Century Gothic"/>
            </a:endParaRPr>
          </a:p>
          <a:p>
            <a:pPr marL="156845">
              <a:lnSpc>
                <a:spcPct val="100000"/>
              </a:lnSpc>
            </a:pPr>
            <a:r>
              <a:rPr lang="en-US" spc="-5" dirty="0">
                <a:solidFill>
                  <a:srgbClr val="424242"/>
                </a:solidFill>
                <a:latin typeface="Century Gothic"/>
                <a:cs typeface="Century Gothic"/>
              </a:rPr>
              <a:t>Maj Drolet</a:t>
            </a:r>
          </a:p>
          <a:p>
            <a:pPr marL="156845">
              <a:lnSpc>
                <a:spcPct val="100000"/>
              </a:lnSpc>
            </a:pPr>
            <a:r>
              <a:rPr lang="en-US" sz="1800" spc="-5" dirty="0">
                <a:solidFill>
                  <a:srgbClr val="424242"/>
                </a:solidFill>
                <a:latin typeface="Century Gothic"/>
                <a:cs typeface="Century Gothic"/>
              </a:rPr>
              <a:t>Capt Chisholm</a:t>
            </a:r>
            <a:endParaRPr sz="1800" dirty="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4641850" y="498330"/>
            <a:ext cx="3351530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br>
              <a:rPr lang="en-US" sz="3200" spc="-5" dirty="0">
                <a:solidFill>
                  <a:srgbClr val="FFFFFF"/>
                </a:solidFill>
              </a:rPr>
            </a:br>
            <a:br>
              <a:rPr lang="en-US" sz="3200" spc="-5" dirty="0">
                <a:solidFill>
                  <a:srgbClr val="FFFFFF"/>
                </a:solidFill>
              </a:rPr>
            </a:br>
            <a:r>
              <a:rPr sz="3200" spc="-5" dirty="0">
                <a:solidFill>
                  <a:srgbClr val="FFFFFF"/>
                </a:solidFill>
              </a:rPr>
              <a:t>EEE</a:t>
            </a:r>
            <a:r>
              <a:rPr lang="en-US" sz="3200" spc="-5" dirty="0">
                <a:solidFill>
                  <a:srgbClr val="FFFFFF"/>
                </a:solidFill>
              </a:rPr>
              <a:t>/GEF</a:t>
            </a:r>
            <a:r>
              <a:rPr sz="3200" spc="-5" dirty="0">
                <a:solidFill>
                  <a:srgbClr val="FFFFFF"/>
                </a:solidFill>
              </a:rPr>
              <a:t> 455/457</a:t>
            </a:r>
            <a:endParaRPr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6EDB379-DA5A-042F-0062-CE052FA61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2918" y="4487376"/>
            <a:ext cx="2638425" cy="173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6161532" cy="369332"/>
          </a:xfrm>
        </p:spPr>
        <p:txBody>
          <a:bodyPr/>
          <a:lstStyle/>
          <a:p>
            <a:r>
              <a:rPr lang="en-US" dirty="0"/>
              <a:t>Potential Project Topics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9401" y="1408837"/>
            <a:ext cx="2944702" cy="397031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Robotics / Drones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Avionics Bus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Microcontrollers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Radar / 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Cyber / Malware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Machine 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Real-time Systems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External DND sponsored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And many Others!!!</a:t>
            </a:r>
          </a:p>
          <a:p>
            <a:endParaRPr lang="en-CA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AE3FA9-DEFA-D072-473B-C5ED57E25B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978932"/>
            <a:ext cx="1676400" cy="1676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CFD605-D21B-CBBE-965F-B6F6D85CD3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145" y="978932"/>
            <a:ext cx="2847975" cy="1600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0A21BC7-FA61-0645-AC80-5BF7F321E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3202" y="2514600"/>
            <a:ext cx="1946395" cy="13070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AD44243-044E-6E52-F054-B2889EDE4C2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29542" y="2800350"/>
            <a:ext cx="2245179" cy="12573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CD43529-2966-EADA-4509-B6E97A1A455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5767" y="4035879"/>
            <a:ext cx="1817649" cy="169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524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6EDB379-DA5A-042F-0062-CE052FA61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2918" y="4487376"/>
            <a:ext cx="2638425" cy="173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6161532" cy="369332"/>
          </a:xfrm>
        </p:spPr>
        <p:txBody>
          <a:bodyPr/>
          <a:lstStyle/>
          <a:p>
            <a:r>
              <a:rPr lang="en-US" dirty="0" err="1"/>
              <a:t>Sujets</a:t>
            </a:r>
            <a:r>
              <a:rPr lang="en-US" dirty="0"/>
              <a:t> de </a:t>
            </a:r>
            <a:r>
              <a:rPr lang="en-US" dirty="0" err="1"/>
              <a:t>projet</a:t>
            </a:r>
            <a:r>
              <a:rPr lang="en-US" dirty="0"/>
              <a:t> </a:t>
            </a:r>
            <a:r>
              <a:rPr lang="en-US" dirty="0" err="1"/>
              <a:t>potentiels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8302" y="1236345"/>
            <a:ext cx="2944702" cy="480131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Robotique / Drones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Bus avionique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Microcontrôleurs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Radar / Guerre </a:t>
            </a:r>
            <a:r>
              <a:rPr lang="fr-CA" sz="2400" dirty="0" err="1"/>
              <a:t>Electronique</a:t>
            </a:r>
            <a:endParaRPr lang="fr-C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Cyber/Malware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Apprentissage machine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Systèmes en temps réel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Externe parrainé par le MDN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Et bien d'autres!!!</a:t>
            </a:r>
            <a:endParaRPr lang="en-CA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AE3FA9-DEFA-D072-473B-C5ED57E25B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978932"/>
            <a:ext cx="1676400" cy="1676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CFD605-D21B-CBBE-965F-B6F6D85CD33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145" y="978932"/>
            <a:ext cx="2847975" cy="16002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0A21BC7-FA61-0645-AC80-5BF7F321E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3202" y="2514600"/>
            <a:ext cx="1946395" cy="13070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AD44243-044E-6E52-F054-B2889EDE4C2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29542" y="2800350"/>
            <a:ext cx="2245179" cy="12573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CD43529-2966-EADA-4509-B6E97A1A455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5767" y="4035879"/>
            <a:ext cx="1817649" cy="169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946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6161532" cy="553998"/>
          </a:xfrm>
        </p:spPr>
        <p:txBody>
          <a:bodyPr/>
          <a:lstStyle/>
          <a:p>
            <a:r>
              <a:rPr lang="en-CA" sz="3600" dirty="0"/>
              <a:t>Project Topics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966" y="1752600"/>
            <a:ext cx="3472434" cy="3693319"/>
          </a:xfrm>
        </p:spPr>
        <p:txBody>
          <a:bodyPr/>
          <a:lstStyle/>
          <a:p>
            <a:pPr marL="685800" indent="-685800">
              <a:buAutoNum type="arabicParenR"/>
            </a:pPr>
            <a:r>
              <a:rPr lang="en-CA" sz="2400" dirty="0"/>
              <a:t>Your project must solve a problem through the design and creation of a new product utilizing sufficient Engineering technical knowledge</a:t>
            </a:r>
          </a:p>
          <a:p>
            <a:pPr marL="685800" indent="-685800">
              <a:buAutoNum type="arabicParenR"/>
            </a:pPr>
            <a:endParaRPr lang="en-CA" sz="2400" dirty="0"/>
          </a:p>
          <a:p>
            <a:pPr marL="685800" indent="-685800">
              <a:buAutoNum type="arabicParenR"/>
            </a:pPr>
            <a:r>
              <a:rPr lang="en-CA" sz="2400" dirty="0"/>
              <a:t>Solution must demonstrate </a:t>
            </a:r>
            <a:r>
              <a:rPr lang="en-CA" sz="2400" b="1" dirty="0"/>
              <a:t>engineering challenge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48AE9F-47CB-625E-25D5-4263C44AECF1}"/>
              </a:ext>
            </a:extLst>
          </p:cNvPr>
          <p:cNvSpPr txBox="1"/>
          <p:nvPr/>
        </p:nvSpPr>
        <p:spPr>
          <a:xfrm>
            <a:off x="4648200" y="1752600"/>
            <a:ext cx="400583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fr-CA" sz="2400" b="0" i="0" dirty="0">
                <a:solidFill>
                  <a:srgbClr val="202122"/>
                </a:solidFill>
                <a:effectLst/>
              </a:rPr>
              <a:t>Votre projet doit résoudre un problème grâce à la conception et à la création d'un nouveau produit en utilisant des connaissances techniques suffisantes en ingénierie.</a:t>
            </a:r>
          </a:p>
          <a:p>
            <a:pPr marL="514350" indent="-514350">
              <a:buFont typeface="+mj-lt"/>
              <a:buAutoNum type="arabicParenR"/>
            </a:pPr>
            <a:endParaRPr lang="fr-CA" sz="2400" b="0" i="0" dirty="0">
              <a:solidFill>
                <a:srgbClr val="202122"/>
              </a:solidFill>
              <a:effectLst/>
            </a:endParaRPr>
          </a:p>
          <a:p>
            <a:pPr marL="514350" indent="-514350">
              <a:buFont typeface="+mj-lt"/>
              <a:buAutoNum type="arabicParenR"/>
            </a:pPr>
            <a:r>
              <a:rPr lang="fr-CA" sz="2400" b="0" i="0" dirty="0">
                <a:solidFill>
                  <a:srgbClr val="202122"/>
                </a:solidFill>
                <a:effectLst/>
              </a:rPr>
              <a:t>La solution doit démontrer un </a:t>
            </a:r>
            <a:r>
              <a:rPr lang="fr-CA" sz="2400" b="1" i="0" dirty="0">
                <a:solidFill>
                  <a:srgbClr val="202122"/>
                </a:solidFill>
                <a:effectLst/>
              </a:rPr>
              <a:t>défi d'ingénierie</a:t>
            </a:r>
            <a:endParaRPr lang="fr-CA" sz="2400" b="1" dirty="0"/>
          </a:p>
        </p:txBody>
      </p:sp>
    </p:spTree>
    <p:extLst>
      <p:ext uri="{BB962C8B-B14F-4D97-AF65-F5344CB8AC3E}">
        <p14:creationId xmlns:p14="http://schemas.microsoft.com/office/powerpoint/2010/main" val="393364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1233" y="1190625"/>
            <a:ext cx="15513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Next</a:t>
            </a:r>
            <a:r>
              <a:rPr spc="-80" dirty="0"/>
              <a:t> </a:t>
            </a:r>
            <a:r>
              <a:rPr dirty="0"/>
              <a:t>steps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902472" y="1222629"/>
            <a:ext cx="27889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97C622"/>
                </a:solidFill>
                <a:latin typeface="Century Gothic"/>
                <a:cs typeface="Century Gothic"/>
              </a:rPr>
              <a:t>Les </a:t>
            </a:r>
            <a:r>
              <a:rPr sz="2200" b="1" spc="-10" dirty="0">
                <a:solidFill>
                  <a:srgbClr val="97C622"/>
                </a:solidFill>
                <a:latin typeface="Century Gothic"/>
                <a:cs typeface="Century Gothic"/>
              </a:rPr>
              <a:t>étapes</a:t>
            </a:r>
            <a:r>
              <a:rPr sz="2200" b="1" spc="-30" dirty="0">
                <a:solidFill>
                  <a:srgbClr val="97C622"/>
                </a:solidFill>
                <a:latin typeface="Century Gothic"/>
                <a:cs typeface="Century Gothic"/>
              </a:rPr>
              <a:t> </a:t>
            </a:r>
            <a:r>
              <a:rPr sz="2200" b="1" spc="-5" dirty="0">
                <a:solidFill>
                  <a:srgbClr val="97C622"/>
                </a:solidFill>
                <a:latin typeface="Century Gothic"/>
                <a:cs typeface="Century Gothic"/>
              </a:rPr>
              <a:t>suivantes</a:t>
            </a:r>
            <a:endParaRPr sz="22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93770" y="2084257"/>
            <a:ext cx="4169229" cy="3835024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92D050"/>
              </a:buClr>
              <a:buSzPct val="100000"/>
              <a:buFont typeface="Arial" panose="020B0604020202020204" pitchFamily="34" charset="0"/>
              <a:buChar char="•"/>
            </a:pPr>
            <a:r>
              <a:rPr sz="2800" spc="-5" dirty="0" err="1">
                <a:cs typeface="Century Gothic"/>
              </a:rPr>
              <a:t>Explorez</a:t>
            </a:r>
            <a:r>
              <a:rPr sz="2800" spc="-5" dirty="0">
                <a:cs typeface="Century Gothic"/>
              </a:rPr>
              <a:t> le </a:t>
            </a:r>
            <a:r>
              <a:rPr sz="2800" dirty="0">
                <a:cs typeface="Century Gothic"/>
              </a:rPr>
              <a:t>site</a:t>
            </a:r>
            <a:r>
              <a:rPr sz="2800" spc="-270" dirty="0">
                <a:cs typeface="Century Gothic"/>
              </a:rPr>
              <a:t> </a:t>
            </a:r>
            <a:r>
              <a:rPr sz="2800" spc="-10" dirty="0">
                <a:cs typeface="Century Gothic"/>
              </a:rPr>
              <a:t>web</a:t>
            </a:r>
            <a:endParaRPr lang="en-US" sz="2800" spc="-10" dirty="0"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92D050"/>
              </a:buClr>
              <a:buSzPct val="100000"/>
              <a:buFont typeface="Arial" panose="020B0604020202020204" pitchFamily="34" charset="0"/>
              <a:buChar char="•"/>
            </a:pPr>
            <a:r>
              <a:rPr lang="fr-CA" sz="2800" spc="-10" dirty="0">
                <a:cs typeface="Century Gothic"/>
              </a:rPr>
              <a:t>Équipe de</a:t>
            </a:r>
            <a:r>
              <a:rPr lang="en-US" sz="2800" spc="-10" dirty="0">
                <a:cs typeface="Century Gothic"/>
              </a:rPr>
              <a:t> 2 à 3.</a:t>
            </a:r>
            <a:endParaRPr lang="en-US" sz="2800" dirty="0"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92D050"/>
              </a:buClr>
              <a:buSzPct val="100000"/>
              <a:buFont typeface="Arial" panose="020B0604020202020204" pitchFamily="34" charset="0"/>
              <a:buChar char="•"/>
            </a:pPr>
            <a:r>
              <a:rPr lang="en-CA" sz="2800" spc="-5" dirty="0" err="1">
                <a:cs typeface="Century Gothic"/>
              </a:rPr>
              <a:t>Trouver</a:t>
            </a:r>
            <a:r>
              <a:rPr lang="en-CA" sz="2800" spc="-5" dirty="0">
                <a:cs typeface="Century Gothic"/>
              </a:rPr>
              <a:t> un </a:t>
            </a:r>
            <a:r>
              <a:rPr lang="en-CA" sz="2800" spc="-5" dirty="0" err="1">
                <a:cs typeface="Century Gothic"/>
              </a:rPr>
              <a:t>superviseur</a:t>
            </a:r>
            <a:r>
              <a:rPr lang="en-CA" sz="2800" spc="-5" dirty="0">
                <a:cs typeface="Century Gothic"/>
              </a:rPr>
              <a:t> et un </a:t>
            </a:r>
            <a:r>
              <a:rPr lang="en-CA" sz="2800" spc="-5" dirty="0" err="1">
                <a:cs typeface="Century Gothic"/>
              </a:rPr>
              <a:t>sujet</a:t>
            </a:r>
            <a:r>
              <a:rPr lang="en-CA" sz="2800" spc="-5" dirty="0">
                <a:cs typeface="Century Gothic"/>
              </a:rPr>
              <a:t> de </a:t>
            </a:r>
            <a:r>
              <a:rPr lang="en-CA" sz="2800" spc="-5" dirty="0" err="1">
                <a:cs typeface="Century Gothic"/>
              </a:rPr>
              <a:t>projet</a:t>
            </a:r>
            <a:endParaRPr lang="en-US" sz="2800" spc="-10" dirty="0"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625"/>
              </a:spcBef>
              <a:buClr>
                <a:srgbClr val="92D050"/>
              </a:buClr>
              <a:buSzPct val="100000"/>
              <a:buFont typeface="Arial" panose="020B0604020202020204" pitchFamily="34" charset="0"/>
              <a:buChar char="•"/>
            </a:pPr>
            <a:r>
              <a:rPr lang="fr-CA" sz="2800" spc="-5" dirty="0">
                <a:cs typeface="Century Gothic"/>
              </a:rPr>
              <a:t>Soumettre</a:t>
            </a:r>
            <a:r>
              <a:rPr sz="2800" spc="-5" dirty="0">
                <a:cs typeface="Century Gothic"/>
              </a:rPr>
              <a:t> </a:t>
            </a:r>
            <a:r>
              <a:rPr sz="2800" spc="-10" dirty="0">
                <a:cs typeface="Century Gothic"/>
              </a:rPr>
              <a:t>le document  </a:t>
            </a:r>
            <a:r>
              <a:rPr sz="2800" spc="-5" dirty="0">
                <a:cs typeface="Century Gothic"/>
              </a:rPr>
              <a:t>d’engagement  </a:t>
            </a:r>
            <a:r>
              <a:rPr sz="2800" spc="-10" dirty="0">
                <a:cs typeface="Century Gothic"/>
              </a:rPr>
              <a:t>(DID-01) sur</a:t>
            </a:r>
            <a:r>
              <a:rPr sz="2800" spc="-5" dirty="0">
                <a:cs typeface="Century Gothic"/>
              </a:rPr>
              <a:t> </a:t>
            </a:r>
            <a:r>
              <a:rPr lang="en-CA" sz="2800" spc="-5" dirty="0">
                <a:cs typeface="Century Gothic"/>
              </a:rPr>
              <a:t>par courriel au GP</a:t>
            </a:r>
            <a:endParaRPr lang="en-US" sz="2800" dirty="0">
              <a:cs typeface="Century Gothic"/>
            </a:endParaRPr>
          </a:p>
          <a:p>
            <a:pPr marL="812800" lvl="1" indent="-342900">
              <a:spcBef>
                <a:spcPts val="625"/>
              </a:spcBef>
              <a:buClr>
                <a:srgbClr val="92D050"/>
              </a:buClr>
              <a:buSzPct val="100000"/>
              <a:buFont typeface="Arial" panose="020B0604020202020204" pitchFamily="34" charset="0"/>
              <a:buChar char="•"/>
            </a:pPr>
            <a:r>
              <a:rPr sz="2800" spc="-5" dirty="0">
                <a:cs typeface="Century Gothic"/>
              </a:rPr>
              <a:t>Date</a:t>
            </a:r>
            <a:r>
              <a:rPr sz="2800" spc="-190" dirty="0">
                <a:cs typeface="Century Gothic"/>
              </a:rPr>
              <a:t> </a:t>
            </a:r>
            <a:r>
              <a:rPr sz="2800" dirty="0" err="1">
                <a:cs typeface="Century Gothic"/>
              </a:rPr>
              <a:t>limite</a:t>
            </a:r>
            <a:r>
              <a:rPr sz="2800" dirty="0">
                <a:cs typeface="Century Gothic"/>
              </a:rPr>
              <a:t>:</a:t>
            </a:r>
            <a:r>
              <a:rPr lang="en-US" sz="2800" dirty="0">
                <a:cs typeface="Century Gothic"/>
              </a:rPr>
              <a:t> </a:t>
            </a:r>
            <a:r>
              <a:rPr lang="en-US" sz="2800" b="1" u="sng" spc="-10" dirty="0">
                <a:solidFill>
                  <a:srgbClr val="FF0000"/>
                </a:solidFill>
                <a:uFill>
                  <a:solidFill>
                    <a:srgbClr val="5B6973"/>
                  </a:solidFill>
                </a:uFill>
                <a:cs typeface="Times New Roman"/>
              </a:rPr>
              <a:t>TBD</a:t>
            </a:r>
            <a:endParaRPr sz="2800" u="sng" dirty="0">
              <a:solidFill>
                <a:srgbClr val="FF0000"/>
              </a:solidFill>
              <a:cs typeface="Century Gothic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AD9D4C-EE6E-A452-F6B7-C46731FB5FBB}"/>
              </a:ext>
            </a:extLst>
          </p:cNvPr>
          <p:cNvSpPr txBox="1"/>
          <p:nvPr/>
        </p:nvSpPr>
        <p:spPr>
          <a:xfrm>
            <a:off x="613500" y="2127945"/>
            <a:ext cx="3810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Explore Website</a:t>
            </a:r>
          </a:p>
          <a:p>
            <a:pPr marL="285750" indent="-2857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Build Groups of 2 to 3</a:t>
            </a:r>
          </a:p>
          <a:p>
            <a:pPr marL="285750" indent="-2857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Find Supervisor and Project Topic</a:t>
            </a:r>
          </a:p>
          <a:p>
            <a:pPr marL="285750" indent="-2857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Submit Approved Project Commitment Document (PCD) to PMOs</a:t>
            </a:r>
          </a:p>
          <a:p>
            <a:pPr marL="742950" lvl="1" indent="-285750"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US" sz="2800" dirty="0"/>
              <a:t>Deadline: </a:t>
            </a:r>
            <a:r>
              <a:rPr lang="en-US" sz="2800" b="1" u="sng" dirty="0">
                <a:solidFill>
                  <a:srgbClr val="FF0000"/>
                </a:solidFill>
              </a:rPr>
              <a:t>TBD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1233" y="1190625"/>
            <a:ext cx="1880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PCD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1883384"/>
            <a:ext cx="3164205" cy="34246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4965" marR="246379" indent="-342900">
              <a:lnSpc>
                <a:spcPct val="100000"/>
              </a:lnSpc>
              <a:spcBef>
                <a:spcPts val="105"/>
              </a:spcBef>
              <a:buClr>
                <a:srgbClr val="92D050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sz="2000" spc="-5" dirty="0">
                <a:latin typeface="Century Gothic"/>
                <a:cs typeface="Century Gothic"/>
              </a:rPr>
              <a:t>Obtain Supervisor approval for the PCD </a:t>
            </a:r>
            <a:r>
              <a:rPr lang="en-US" sz="2000" dirty="0">
                <a:latin typeface="Century Gothic"/>
                <a:cs typeface="Century Gothic"/>
              </a:rPr>
              <a:t>(Template will be distributed)</a:t>
            </a:r>
          </a:p>
          <a:p>
            <a:pPr marL="12065" marR="246379">
              <a:lnSpc>
                <a:spcPct val="100000"/>
              </a:lnSpc>
              <a:spcBef>
                <a:spcPts val="105"/>
              </a:spcBef>
              <a:buClr>
                <a:srgbClr val="92D050"/>
              </a:buClr>
              <a:buSzPct val="150000"/>
            </a:pPr>
            <a:endParaRPr lang="en-US" sz="2000" dirty="0">
              <a:latin typeface="Century Gothic"/>
              <a:cs typeface="Century Gothic"/>
            </a:endParaRPr>
          </a:p>
          <a:p>
            <a:pPr marL="354965" marR="246379" indent="-342900">
              <a:lnSpc>
                <a:spcPct val="100000"/>
              </a:lnSpc>
              <a:spcBef>
                <a:spcPts val="105"/>
              </a:spcBef>
              <a:buClr>
                <a:srgbClr val="92D050"/>
              </a:buClr>
              <a:buSzPct val="150000"/>
              <a:buFont typeface="Wingdings" panose="05000000000000000000" pitchFamily="2" charset="2"/>
              <a:buChar char="§"/>
            </a:pPr>
            <a:r>
              <a:rPr lang="en-US" sz="2000" spc="-5" dirty="0">
                <a:latin typeface="Century Gothic"/>
                <a:cs typeface="Century Gothic"/>
              </a:rPr>
              <a:t>Send approved PCD (May be approved via email) to both PMOs (Maj </a:t>
            </a:r>
            <a:r>
              <a:rPr lang="en-US" sz="2000" spc="-5" dirty="0" err="1">
                <a:latin typeface="Century Gothic"/>
                <a:cs typeface="Century Gothic"/>
              </a:rPr>
              <a:t>Drolet</a:t>
            </a:r>
            <a:r>
              <a:rPr lang="en-US" sz="2000" spc="-5" dirty="0">
                <a:latin typeface="Century Gothic"/>
                <a:cs typeface="Century Gothic"/>
              </a:rPr>
              <a:t> and </a:t>
            </a:r>
            <a:r>
              <a:rPr lang="en-US" sz="2000" spc="-5" dirty="0" err="1">
                <a:latin typeface="Century Gothic"/>
                <a:cs typeface="Century Gothic"/>
              </a:rPr>
              <a:t>Capt</a:t>
            </a:r>
            <a:r>
              <a:rPr lang="en-US" sz="2000" spc="-5" dirty="0">
                <a:latin typeface="Century Gothic"/>
                <a:cs typeface="Century Gothic"/>
              </a:rPr>
              <a:t> Chisholm) by Due Date</a:t>
            </a:r>
            <a:endParaRPr sz="20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91429" y="1190625"/>
            <a:ext cx="18008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97C622"/>
                </a:solidFill>
                <a:latin typeface="Century Gothic"/>
                <a:cs typeface="Century Gothic"/>
              </a:rPr>
              <a:t>DEP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sz="half" idx="3"/>
          </p:nvPr>
        </p:nvSpPr>
        <p:spPr>
          <a:xfrm>
            <a:off x="4793107" y="1913889"/>
            <a:ext cx="3360293" cy="3536224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287020" marR="78740" indent="-274955">
              <a:lnSpc>
                <a:spcPts val="2160"/>
              </a:lnSpc>
              <a:spcBef>
                <a:spcPts val="375"/>
              </a:spcBef>
            </a:pPr>
            <a:r>
              <a:rPr sz="1500" spc="20" dirty="0">
                <a:solidFill>
                  <a:srgbClr val="97C622"/>
                </a:solidFill>
                <a:latin typeface="Wingdings 2"/>
                <a:cs typeface="Wingdings 2"/>
              </a:rPr>
              <a:t></a:t>
            </a:r>
            <a:r>
              <a:rPr sz="1500" spc="20" dirty="0">
                <a:solidFill>
                  <a:srgbClr val="97C622"/>
                </a:solidFill>
                <a:latin typeface="Times New Roman"/>
                <a:cs typeface="Times New Roman"/>
              </a:rPr>
              <a:t> </a:t>
            </a:r>
            <a:r>
              <a:rPr lang="fr-CA" dirty="0">
                <a:solidFill>
                  <a:schemeClr val="tx1"/>
                </a:solidFill>
              </a:rPr>
              <a:t>Obtenir l'approbation du superviseur pour le PCD (le gabarit sera distribué)</a:t>
            </a:r>
          </a:p>
          <a:p>
            <a:pPr marL="287020" marR="78740" indent="-274955">
              <a:lnSpc>
                <a:spcPts val="2160"/>
              </a:lnSpc>
              <a:spcBef>
                <a:spcPts val="375"/>
              </a:spcBef>
            </a:pPr>
            <a:endParaRPr lang="fr-CA" dirty="0">
              <a:solidFill>
                <a:schemeClr val="tx1"/>
              </a:solidFill>
            </a:endParaRPr>
          </a:p>
          <a:p>
            <a:pPr marL="273050" marR="78740" indent="-273050">
              <a:lnSpc>
                <a:spcPts val="2160"/>
              </a:lnSpc>
              <a:spcBef>
                <a:spcPts val="375"/>
              </a:spcBef>
            </a:pPr>
            <a:r>
              <a:rPr lang="fr-CA" sz="1500" spc="20" dirty="0">
                <a:solidFill>
                  <a:srgbClr val="97C622"/>
                </a:solidFill>
                <a:latin typeface="Wingdings 2"/>
                <a:cs typeface="Wingdings 2"/>
              </a:rPr>
              <a:t></a:t>
            </a:r>
            <a:r>
              <a:rPr lang="fr-CA" sz="1500" spc="20" dirty="0">
                <a:solidFill>
                  <a:srgbClr val="97C622"/>
                </a:solidFill>
                <a:latin typeface="Times New Roman"/>
                <a:cs typeface="Times New Roman"/>
              </a:rPr>
              <a:t> </a:t>
            </a:r>
            <a:r>
              <a:rPr lang="fr-CA" dirty="0">
                <a:solidFill>
                  <a:schemeClr val="tx1"/>
                </a:solidFill>
              </a:rPr>
              <a:t>Envoyer le PCD approuvé (peut être approuvé par courriel) aux deux PMO (Maj Drolet et Capt Chisholm) avant la date d'échéance</a:t>
            </a:r>
            <a:endParaRPr sz="15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A505A-BC6F-4919-47F5-BBB247D97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1233" y="1190625"/>
            <a:ext cx="6161532" cy="369332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F946E3-7F73-A104-4198-850002B92B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2200" y="1752600"/>
            <a:ext cx="4800600" cy="465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49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9126" y="1190625"/>
            <a:ext cx="3097530" cy="3336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 indent="-215900">
              <a:lnSpc>
                <a:spcPct val="100000"/>
              </a:lnSpc>
            </a:pPr>
            <a:r>
              <a:rPr sz="2400" b="1" dirty="0">
                <a:solidFill>
                  <a:srgbClr val="97C622"/>
                </a:solidFill>
                <a:latin typeface="Century Gothic"/>
                <a:cs typeface="Century Gothic"/>
              </a:rPr>
              <a:t>Outline</a:t>
            </a:r>
            <a:endParaRPr lang="en-US" sz="2400" b="1" dirty="0">
              <a:solidFill>
                <a:srgbClr val="97C622"/>
              </a:solidFill>
              <a:latin typeface="Century Gothic"/>
              <a:cs typeface="Century Gothic"/>
            </a:endParaRPr>
          </a:p>
          <a:p>
            <a:pPr marL="228600" indent="-215900">
              <a:lnSpc>
                <a:spcPct val="100000"/>
              </a:lnSpc>
            </a:pPr>
            <a:endParaRPr sz="2400" dirty="0">
              <a:latin typeface="Century Gothic"/>
              <a:cs typeface="Century Gothic"/>
            </a:endParaRPr>
          </a:p>
          <a:p>
            <a:pPr marL="228600" indent="-215900">
              <a:lnSpc>
                <a:spcPct val="100000"/>
              </a:lnSpc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sz="2800" spc="5" dirty="0">
                <a:solidFill>
                  <a:srgbClr val="5B6973"/>
                </a:solidFill>
                <a:cs typeface="Century Gothic"/>
              </a:rPr>
              <a:t>Aim</a:t>
            </a:r>
            <a:endParaRPr lang="en-US" sz="2800" dirty="0">
              <a:cs typeface="Century Gothic"/>
            </a:endParaRPr>
          </a:p>
          <a:p>
            <a:pPr marL="228600" indent="-215900">
              <a:lnSpc>
                <a:spcPct val="100000"/>
              </a:lnSpc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sz="2800" spc="-5" dirty="0">
                <a:solidFill>
                  <a:srgbClr val="5B6973"/>
                </a:solidFill>
                <a:cs typeface="Century Gothic"/>
              </a:rPr>
              <a:t>Deliverables</a:t>
            </a:r>
            <a:r>
              <a:rPr lang="en-US" sz="2800" spc="-5" dirty="0">
                <a:solidFill>
                  <a:srgbClr val="5B6973"/>
                </a:solidFill>
                <a:cs typeface="Century Gothic"/>
              </a:rPr>
              <a:t> and </a:t>
            </a:r>
            <a:r>
              <a:rPr sz="2800" spc="-5" dirty="0">
                <a:solidFill>
                  <a:srgbClr val="5B6973"/>
                </a:solidFill>
                <a:cs typeface="Century Gothic"/>
              </a:rPr>
              <a:t>Schedule</a:t>
            </a:r>
            <a:endParaRPr lang="en-US" sz="2800" spc="-5" dirty="0">
              <a:cs typeface="Century Gothic"/>
            </a:endParaRPr>
          </a:p>
          <a:p>
            <a:pPr marL="228600" indent="-215900">
              <a:lnSpc>
                <a:spcPct val="100000"/>
              </a:lnSpc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sz="2800" dirty="0">
                <a:solidFill>
                  <a:srgbClr val="5B6973"/>
                </a:solidFill>
                <a:cs typeface="Century Gothic"/>
              </a:rPr>
              <a:t>Organization</a:t>
            </a:r>
            <a:endParaRPr lang="en-US" sz="2800" dirty="0">
              <a:cs typeface="Century Gothic"/>
            </a:endParaRPr>
          </a:p>
          <a:p>
            <a:pPr marL="228600" indent="-215900">
              <a:lnSpc>
                <a:spcPct val="100000"/>
              </a:lnSpc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sz="2800" spc="-5" dirty="0">
                <a:solidFill>
                  <a:srgbClr val="5B6973"/>
                </a:solidFill>
                <a:cs typeface="Century Gothic"/>
              </a:rPr>
              <a:t>Selecting </a:t>
            </a:r>
            <a:r>
              <a:rPr sz="2800" dirty="0">
                <a:solidFill>
                  <a:srgbClr val="5B6973"/>
                </a:solidFill>
                <a:cs typeface="Century Gothic"/>
              </a:rPr>
              <a:t>a</a:t>
            </a:r>
            <a:r>
              <a:rPr sz="2800" spc="10" dirty="0">
                <a:solidFill>
                  <a:srgbClr val="5B6973"/>
                </a:solidFill>
                <a:cs typeface="Century Gothic"/>
              </a:rPr>
              <a:t> </a:t>
            </a:r>
            <a:r>
              <a:rPr sz="2800" spc="-5" dirty="0">
                <a:solidFill>
                  <a:srgbClr val="5B6973"/>
                </a:solidFill>
                <a:cs typeface="Century Gothic"/>
              </a:rPr>
              <a:t>project</a:t>
            </a:r>
            <a:endParaRPr lang="en-US" sz="2800" dirty="0">
              <a:cs typeface="Century Gothic"/>
            </a:endParaRPr>
          </a:p>
          <a:p>
            <a:pPr marL="228600" indent="-215900">
              <a:lnSpc>
                <a:spcPct val="100000"/>
              </a:lnSpc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sz="2800" spc="-20" dirty="0">
                <a:solidFill>
                  <a:srgbClr val="5B6973"/>
                </a:solidFill>
                <a:cs typeface="Century Gothic"/>
              </a:rPr>
              <a:t>Web</a:t>
            </a:r>
            <a:r>
              <a:rPr sz="2800" spc="100" dirty="0">
                <a:solidFill>
                  <a:srgbClr val="5B6973"/>
                </a:solidFill>
                <a:cs typeface="Century Gothic"/>
              </a:rPr>
              <a:t> </a:t>
            </a:r>
            <a:r>
              <a:rPr sz="2800" spc="5" dirty="0">
                <a:solidFill>
                  <a:srgbClr val="5B6973"/>
                </a:solidFill>
                <a:cs typeface="Century Gothic"/>
              </a:rPr>
              <a:t>site</a:t>
            </a:r>
            <a:endParaRPr sz="2800" dirty="0">
              <a:cs typeface="Century Gothic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7F00062F-7649-713E-5F78-4445AB017CF6}"/>
              </a:ext>
            </a:extLst>
          </p:cNvPr>
          <p:cNvSpPr txBox="1"/>
          <p:nvPr/>
        </p:nvSpPr>
        <p:spPr>
          <a:xfrm>
            <a:off x="4572000" y="1190625"/>
            <a:ext cx="3962400" cy="3336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8600" indent="-215900">
              <a:lnSpc>
                <a:spcPct val="100000"/>
              </a:lnSpc>
            </a:pPr>
            <a:r>
              <a:rPr lang="en-US" sz="2400" b="1" dirty="0">
                <a:solidFill>
                  <a:srgbClr val="97C622"/>
                </a:solidFill>
                <a:latin typeface="Century Gothic"/>
                <a:cs typeface="Century Gothic"/>
              </a:rPr>
              <a:t>Résumé</a:t>
            </a:r>
          </a:p>
          <a:p>
            <a:pPr marL="228600" indent="-215900">
              <a:lnSpc>
                <a:spcPct val="100000"/>
              </a:lnSpc>
            </a:pPr>
            <a:endParaRPr sz="2400" dirty="0">
              <a:latin typeface="Century Gothic"/>
              <a:cs typeface="Century Gothic"/>
            </a:endParaRPr>
          </a:p>
          <a:p>
            <a:pPr marL="228600" indent="-215900">
              <a:lnSpc>
                <a:spcPct val="100000"/>
              </a:lnSpc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sz="2800" spc="5" dirty="0">
                <a:solidFill>
                  <a:srgbClr val="5B6973"/>
                </a:solidFill>
                <a:cs typeface="Century Gothic"/>
              </a:rPr>
              <a:t>Aim</a:t>
            </a:r>
            <a:endParaRPr lang="en-US" sz="2800" dirty="0">
              <a:cs typeface="Century Gothic"/>
            </a:endParaRPr>
          </a:p>
          <a:p>
            <a:pPr marL="228600" indent="-215900">
              <a:lnSpc>
                <a:spcPct val="100000"/>
              </a:lnSpc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fr-FR" sz="2800" spc="-5" dirty="0">
                <a:solidFill>
                  <a:srgbClr val="5B6973"/>
                </a:solidFill>
                <a:cs typeface="Century Gothic"/>
              </a:rPr>
              <a:t>Principaux livrables et Horaire</a:t>
            </a:r>
          </a:p>
          <a:p>
            <a:pPr marL="228600" indent="-215900">
              <a:lnSpc>
                <a:spcPct val="100000"/>
              </a:lnSpc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fr-FR" sz="2800" spc="-5" dirty="0">
                <a:solidFill>
                  <a:srgbClr val="5B6973"/>
                </a:solidFill>
                <a:cs typeface="Century Gothic"/>
              </a:rPr>
              <a:t>Organisation</a:t>
            </a:r>
          </a:p>
          <a:p>
            <a:pPr marL="228600" indent="-215900">
              <a:lnSpc>
                <a:spcPct val="100000"/>
              </a:lnSpc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fr-FR" sz="2800" spc="-5" dirty="0">
                <a:solidFill>
                  <a:srgbClr val="5B6973"/>
                </a:solidFill>
                <a:cs typeface="Century Gothic"/>
              </a:rPr>
              <a:t>Sélection d’un projet</a:t>
            </a:r>
          </a:p>
          <a:p>
            <a:pPr marL="228600" indent="-215900">
              <a:lnSpc>
                <a:spcPct val="100000"/>
              </a:lnSpc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fr-FR" sz="2800" spc="-5" dirty="0">
                <a:solidFill>
                  <a:srgbClr val="5B6973"/>
                </a:solidFill>
                <a:cs typeface="Century Gothic"/>
              </a:rPr>
              <a:t>Site Web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89126" y="1118742"/>
            <a:ext cx="3028315" cy="35958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4325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97C622"/>
                </a:solidFill>
                <a:latin typeface="Century Gothic"/>
                <a:cs typeface="Century Gothic"/>
              </a:rPr>
              <a:t>Aim </a:t>
            </a:r>
            <a:r>
              <a:rPr sz="2400" b="1" spc="-5" dirty="0">
                <a:solidFill>
                  <a:srgbClr val="97C622"/>
                </a:solidFill>
                <a:latin typeface="Century Gothic"/>
                <a:cs typeface="Century Gothic"/>
              </a:rPr>
              <a:t>of</a:t>
            </a:r>
            <a:r>
              <a:rPr sz="2400" b="1" spc="-25" dirty="0">
                <a:solidFill>
                  <a:srgbClr val="97C622"/>
                </a:solidFill>
                <a:latin typeface="Century Gothic"/>
                <a:cs typeface="Century Gothic"/>
              </a:rPr>
              <a:t> </a:t>
            </a:r>
            <a:r>
              <a:rPr sz="2400" b="1" spc="-5" dirty="0">
                <a:solidFill>
                  <a:srgbClr val="97C622"/>
                </a:solidFill>
                <a:latin typeface="Century Gothic"/>
                <a:cs typeface="Century Gothic"/>
              </a:rPr>
              <a:t>course</a:t>
            </a:r>
            <a:endParaRPr sz="24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z="1800" spc="20" dirty="0">
                <a:solidFill>
                  <a:srgbClr val="97C622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7C622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5B6973"/>
                </a:solidFill>
                <a:latin typeface="Century Gothic"/>
                <a:cs typeface="Century Gothic"/>
              </a:rPr>
              <a:t>Define a</a:t>
            </a:r>
            <a:r>
              <a:rPr sz="2400" spc="-15" dirty="0">
                <a:solidFill>
                  <a:srgbClr val="5B6973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5B6973"/>
                </a:solidFill>
                <a:latin typeface="Century Gothic"/>
                <a:cs typeface="Century Gothic"/>
              </a:rPr>
              <a:t>problem</a:t>
            </a:r>
            <a:endParaRPr sz="2400" dirty="0">
              <a:latin typeface="Century Gothic"/>
              <a:cs typeface="Century Gothic"/>
            </a:endParaRPr>
          </a:p>
          <a:p>
            <a:pPr marL="287020" marR="5080" indent="-274955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97C622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7C622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5B6973"/>
                </a:solidFill>
                <a:latin typeface="Century Gothic"/>
                <a:cs typeface="Century Gothic"/>
              </a:rPr>
              <a:t>Apply </a:t>
            </a:r>
            <a:r>
              <a:rPr sz="2400" dirty="0">
                <a:solidFill>
                  <a:srgbClr val="5B6973"/>
                </a:solidFill>
                <a:latin typeface="Century Gothic"/>
                <a:cs typeface="Century Gothic"/>
              </a:rPr>
              <a:t>engineering  </a:t>
            </a:r>
            <a:r>
              <a:rPr sz="2400" spc="-5" dirty="0">
                <a:solidFill>
                  <a:srgbClr val="5B6973"/>
                </a:solidFill>
                <a:latin typeface="Century Gothic"/>
                <a:cs typeface="Century Gothic"/>
              </a:rPr>
              <a:t>process</a:t>
            </a:r>
            <a:endParaRPr sz="24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800" spc="20" dirty="0">
                <a:solidFill>
                  <a:srgbClr val="97C622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7C622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5B6973"/>
                </a:solidFill>
                <a:latin typeface="Century Gothic"/>
                <a:cs typeface="Century Gothic"/>
              </a:rPr>
              <a:t>Produce</a:t>
            </a:r>
            <a:r>
              <a:rPr sz="2400" spc="60" dirty="0">
                <a:solidFill>
                  <a:srgbClr val="5B6973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B6973"/>
                </a:solidFill>
                <a:latin typeface="Century Gothic"/>
                <a:cs typeface="Century Gothic"/>
              </a:rPr>
              <a:t>design</a:t>
            </a:r>
            <a:endParaRPr sz="24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97C622"/>
                </a:solidFill>
                <a:latin typeface="Wingdings 2"/>
                <a:cs typeface="Wingdings 2"/>
              </a:rPr>
              <a:t></a:t>
            </a:r>
            <a:r>
              <a:rPr sz="1800" spc="80" dirty="0">
                <a:solidFill>
                  <a:srgbClr val="97C622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5B6973"/>
                </a:solidFill>
                <a:latin typeface="Century Gothic"/>
                <a:cs typeface="Century Gothic"/>
              </a:rPr>
              <a:t>Implement</a:t>
            </a:r>
            <a:endParaRPr sz="24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97C622"/>
                </a:solidFill>
                <a:latin typeface="Wingdings 2"/>
                <a:cs typeface="Wingdings 2"/>
              </a:rPr>
              <a:t></a:t>
            </a:r>
            <a:r>
              <a:rPr sz="1800" spc="80" dirty="0">
                <a:solidFill>
                  <a:srgbClr val="97C622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5B6973"/>
                </a:solidFill>
                <a:latin typeface="Century Gothic"/>
                <a:cs typeface="Century Gothic"/>
              </a:rPr>
              <a:t>Validate</a:t>
            </a:r>
            <a:endParaRPr sz="24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800" spc="20" dirty="0">
                <a:solidFill>
                  <a:srgbClr val="97C622"/>
                </a:solidFill>
                <a:latin typeface="Wingdings 2"/>
                <a:cs typeface="Wingdings 2"/>
              </a:rPr>
              <a:t></a:t>
            </a:r>
            <a:r>
              <a:rPr sz="1800" spc="75" dirty="0">
                <a:solidFill>
                  <a:srgbClr val="97C622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5B6973"/>
                </a:solidFill>
                <a:latin typeface="Century Gothic"/>
                <a:cs typeface="Century Gothic"/>
              </a:rPr>
              <a:t>Communicate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93107" y="1118742"/>
            <a:ext cx="3206750" cy="35958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0515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97C622"/>
                </a:solidFill>
                <a:latin typeface="Century Gothic"/>
                <a:cs typeface="Century Gothic"/>
              </a:rPr>
              <a:t>Objectifs </a:t>
            </a:r>
            <a:r>
              <a:rPr sz="2400" b="1" spc="-5" dirty="0">
                <a:solidFill>
                  <a:srgbClr val="97C622"/>
                </a:solidFill>
                <a:latin typeface="Century Gothic"/>
                <a:cs typeface="Century Gothic"/>
              </a:rPr>
              <a:t>du</a:t>
            </a:r>
            <a:r>
              <a:rPr sz="2400" b="1" spc="-35" dirty="0">
                <a:solidFill>
                  <a:srgbClr val="97C622"/>
                </a:solidFill>
                <a:latin typeface="Century Gothic"/>
                <a:cs typeface="Century Gothic"/>
              </a:rPr>
              <a:t> </a:t>
            </a:r>
            <a:r>
              <a:rPr sz="2400" b="1" spc="-5" dirty="0">
                <a:solidFill>
                  <a:srgbClr val="97C622"/>
                </a:solidFill>
                <a:latin typeface="Century Gothic"/>
                <a:cs typeface="Century Gothic"/>
              </a:rPr>
              <a:t>cours</a:t>
            </a:r>
            <a:endParaRPr sz="24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z="1800" spc="20" dirty="0">
                <a:solidFill>
                  <a:srgbClr val="97C622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7C622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5B6973"/>
                </a:solidFill>
                <a:latin typeface="Century Gothic"/>
                <a:cs typeface="Century Gothic"/>
              </a:rPr>
              <a:t>Définir un</a:t>
            </a:r>
            <a:r>
              <a:rPr sz="2400" spc="-40" dirty="0">
                <a:solidFill>
                  <a:srgbClr val="5B6973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5B6973"/>
                </a:solidFill>
                <a:latin typeface="Century Gothic"/>
                <a:cs typeface="Century Gothic"/>
              </a:rPr>
              <a:t>problème</a:t>
            </a:r>
            <a:endParaRPr sz="2400" dirty="0">
              <a:latin typeface="Century Gothic"/>
              <a:cs typeface="Century Gothic"/>
            </a:endParaRPr>
          </a:p>
          <a:p>
            <a:pPr marL="287020" marR="45720" indent="-274955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97C622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7C622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5B6973"/>
                </a:solidFill>
                <a:latin typeface="Century Gothic"/>
                <a:cs typeface="Century Gothic"/>
              </a:rPr>
              <a:t>Appliquer le  processus de</a:t>
            </a:r>
            <a:r>
              <a:rPr sz="2400" spc="-35" dirty="0">
                <a:solidFill>
                  <a:srgbClr val="5B6973"/>
                </a:solidFill>
                <a:latin typeface="Century Gothic"/>
                <a:cs typeface="Century Gothic"/>
              </a:rPr>
              <a:t> </a:t>
            </a:r>
            <a:r>
              <a:rPr sz="2400" spc="5" dirty="0">
                <a:solidFill>
                  <a:srgbClr val="5B6973"/>
                </a:solidFill>
                <a:latin typeface="Century Gothic"/>
                <a:cs typeface="Century Gothic"/>
              </a:rPr>
              <a:t>génie</a:t>
            </a:r>
            <a:endParaRPr sz="24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800" spc="20" dirty="0">
                <a:solidFill>
                  <a:srgbClr val="97C622"/>
                </a:solidFill>
                <a:latin typeface="Wingdings 2"/>
                <a:cs typeface="Wingdings 2"/>
              </a:rPr>
              <a:t></a:t>
            </a:r>
            <a:r>
              <a:rPr sz="1800" spc="20" dirty="0">
                <a:solidFill>
                  <a:srgbClr val="97C622"/>
                </a:solidFill>
                <a:latin typeface="Times New Roman"/>
                <a:cs typeface="Times New Roman"/>
              </a:rPr>
              <a:t> </a:t>
            </a:r>
            <a:r>
              <a:rPr sz="2400" spc="5" dirty="0">
                <a:solidFill>
                  <a:srgbClr val="5B6973"/>
                </a:solidFill>
                <a:latin typeface="Century Gothic"/>
                <a:cs typeface="Century Gothic"/>
              </a:rPr>
              <a:t>Faire </a:t>
            </a:r>
            <a:r>
              <a:rPr sz="2400" spc="-5" dirty="0">
                <a:solidFill>
                  <a:srgbClr val="5B6973"/>
                </a:solidFill>
                <a:latin typeface="Century Gothic"/>
                <a:cs typeface="Century Gothic"/>
              </a:rPr>
              <a:t>la</a:t>
            </a:r>
            <a:r>
              <a:rPr sz="2400" spc="-75" dirty="0">
                <a:solidFill>
                  <a:srgbClr val="5B6973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B6973"/>
                </a:solidFill>
                <a:latin typeface="Century Gothic"/>
                <a:cs typeface="Century Gothic"/>
              </a:rPr>
              <a:t>conception</a:t>
            </a:r>
            <a:endParaRPr sz="24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97C622"/>
                </a:solidFill>
                <a:latin typeface="Wingdings 2"/>
                <a:cs typeface="Wingdings 2"/>
              </a:rPr>
              <a:t></a:t>
            </a:r>
            <a:r>
              <a:rPr sz="1800" spc="80" dirty="0">
                <a:solidFill>
                  <a:srgbClr val="97C622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5B6973"/>
                </a:solidFill>
                <a:latin typeface="Century Gothic"/>
                <a:cs typeface="Century Gothic"/>
              </a:rPr>
              <a:t>Implémenter</a:t>
            </a:r>
            <a:endParaRPr sz="24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1800" spc="20" dirty="0">
                <a:solidFill>
                  <a:srgbClr val="97C622"/>
                </a:solidFill>
                <a:latin typeface="Wingdings 2"/>
                <a:cs typeface="Wingdings 2"/>
              </a:rPr>
              <a:t></a:t>
            </a:r>
            <a:r>
              <a:rPr sz="1800" spc="75" dirty="0">
                <a:solidFill>
                  <a:srgbClr val="97C622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5B6973"/>
                </a:solidFill>
                <a:latin typeface="Century Gothic"/>
                <a:cs typeface="Century Gothic"/>
              </a:rPr>
              <a:t>Valider</a:t>
            </a:r>
            <a:endParaRPr sz="2400" dirty="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1800" spc="20" dirty="0">
                <a:solidFill>
                  <a:srgbClr val="97C622"/>
                </a:solidFill>
                <a:latin typeface="Wingdings 2"/>
                <a:cs typeface="Wingdings 2"/>
              </a:rPr>
              <a:t></a:t>
            </a:r>
            <a:r>
              <a:rPr sz="1800" spc="80" dirty="0">
                <a:solidFill>
                  <a:srgbClr val="97C622"/>
                </a:solidFill>
                <a:latin typeface="Times New Roman"/>
                <a:cs typeface="Times New Roman"/>
              </a:rPr>
              <a:t> </a:t>
            </a:r>
            <a:r>
              <a:rPr sz="2400" spc="-5" dirty="0" err="1">
                <a:solidFill>
                  <a:srgbClr val="5B6973"/>
                </a:solidFill>
                <a:latin typeface="Century Gothic"/>
                <a:cs typeface="Century Gothic"/>
              </a:rPr>
              <a:t>Communiquer</a:t>
            </a:r>
            <a:endParaRPr sz="24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2072"/>
            <a:ext cx="46024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10" dirty="0">
                <a:latin typeface="Century Gothic"/>
                <a:cs typeface="Century Gothic"/>
              </a:rPr>
              <a:t>Schedule </a:t>
            </a:r>
            <a:r>
              <a:rPr sz="4000" b="0" spc="-5" dirty="0">
                <a:latin typeface="Century Gothic"/>
                <a:cs typeface="Century Gothic"/>
              </a:rPr>
              <a:t>/ </a:t>
            </a:r>
            <a:r>
              <a:rPr sz="4000" b="0" spc="-10" dirty="0">
                <a:latin typeface="Century Gothic"/>
                <a:cs typeface="Century Gothic"/>
              </a:rPr>
              <a:t>Horaire</a:t>
            </a:r>
            <a:endParaRPr sz="4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2480" y="2493264"/>
            <a:ext cx="7673340" cy="20528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492072"/>
            <a:ext cx="68548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10" dirty="0">
                <a:latin typeface="Century Gothic"/>
                <a:cs typeface="Century Gothic"/>
              </a:rPr>
              <a:t>Organization </a:t>
            </a:r>
            <a:r>
              <a:rPr sz="4000" b="0" spc="-5" dirty="0">
                <a:latin typeface="Century Gothic"/>
                <a:cs typeface="Century Gothic"/>
              </a:rPr>
              <a:t>/</a:t>
            </a:r>
            <a:r>
              <a:rPr sz="4000" b="0" spc="45" dirty="0">
                <a:latin typeface="Century Gothic"/>
                <a:cs typeface="Century Gothic"/>
              </a:rPr>
              <a:t> </a:t>
            </a:r>
            <a:r>
              <a:rPr sz="4000" b="0" spc="-10" dirty="0">
                <a:latin typeface="Century Gothic"/>
                <a:cs typeface="Century Gothic"/>
              </a:rPr>
              <a:t>Organisation</a:t>
            </a:r>
            <a:endParaRPr sz="4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717292" y="2493264"/>
            <a:ext cx="3491865" cy="599440"/>
          </a:xfrm>
          <a:custGeom>
            <a:avLst/>
            <a:gdLst/>
            <a:ahLst/>
            <a:cxnLst/>
            <a:rect l="l" t="t" r="r" b="b"/>
            <a:pathLst>
              <a:path w="3491865" h="599439">
                <a:moveTo>
                  <a:pt x="3491483" y="0"/>
                </a:moveTo>
                <a:lnTo>
                  <a:pt x="0" y="0"/>
                </a:lnTo>
                <a:lnTo>
                  <a:pt x="0" y="598931"/>
                </a:lnTo>
                <a:lnTo>
                  <a:pt x="3491483" y="598931"/>
                </a:lnTo>
                <a:lnTo>
                  <a:pt x="3491483" y="0"/>
                </a:lnTo>
                <a:close/>
              </a:path>
            </a:pathLst>
          </a:custGeom>
          <a:solidFill>
            <a:srgbClr val="97C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17292" y="2493264"/>
            <a:ext cx="3491865" cy="599440"/>
          </a:xfrm>
          <a:custGeom>
            <a:avLst/>
            <a:gdLst/>
            <a:ahLst/>
            <a:cxnLst/>
            <a:rect l="l" t="t" r="r" b="b"/>
            <a:pathLst>
              <a:path w="3491865" h="599439">
                <a:moveTo>
                  <a:pt x="0" y="598931"/>
                </a:moveTo>
                <a:lnTo>
                  <a:pt x="3491483" y="598931"/>
                </a:lnTo>
                <a:lnTo>
                  <a:pt x="3491483" y="0"/>
                </a:lnTo>
                <a:lnTo>
                  <a:pt x="0" y="0"/>
                </a:lnTo>
                <a:lnTo>
                  <a:pt x="0" y="598931"/>
                </a:lnTo>
                <a:close/>
              </a:path>
            </a:pathLst>
          </a:custGeom>
          <a:ln w="15875">
            <a:solidFill>
              <a:srgbClr val="6D92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901442" y="2501900"/>
            <a:ext cx="31267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9685" marR="5080" indent="-127762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Bureau 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de gestion de projet  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PMO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80516" y="3645408"/>
            <a:ext cx="2268220" cy="757555"/>
          </a:xfrm>
          <a:custGeom>
            <a:avLst/>
            <a:gdLst/>
            <a:ahLst/>
            <a:cxnLst/>
            <a:rect l="l" t="t" r="r" b="b"/>
            <a:pathLst>
              <a:path w="2268220" h="757554">
                <a:moveTo>
                  <a:pt x="2267712" y="0"/>
                </a:moveTo>
                <a:lnTo>
                  <a:pt x="0" y="0"/>
                </a:lnTo>
                <a:lnTo>
                  <a:pt x="0" y="757427"/>
                </a:lnTo>
                <a:lnTo>
                  <a:pt x="2267712" y="757427"/>
                </a:lnTo>
                <a:lnTo>
                  <a:pt x="2267712" y="0"/>
                </a:lnTo>
                <a:close/>
              </a:path>
            </a:pathLst>
          </a:custGeom>
          <a:solidFill>
            <a:srgbClr val="97C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80516" y="3645408"/>
            <a:ext cx="2268220" cy="757555"/>
          </a:xfrm>
          <a:custGeom>
            <a:avLst/>
            <a:gdLst/>
            <a:ahLst/>
            <a:cxnLst/>
            <a:rect l="l" t="t" r="r" b="b"/>
            <a:pathLst>
              <a:path w="2268220" h="757554">
                <a:moveTo>
                  <a:pt x="0" y="757427"/>
                </a:moveTo>
                <a:lnTo>
                  <a:pt x="2267712" y="757427"/>
                </a:lnTo>
                <a:lnTo>
                  <a:pt x="2267712" y="0"/>
                </a:lnTo>
                <a:lnTo>
                  <a:pt x="0" y="0"/>
                </a:lnTo>
                <a:lnTo>
                  <a:pt x="0" y="757427"/>
                </a:lnTo>
                <a:close/>
              </a:path>
            </a:pathLst>
          </a:custGeom>
          <a:ln w="15875">
            <a:solidFill>
              <a:srgbClr val="6D92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78355" y="3733038"/>
            <a:ext cx="12725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Sup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800" spc="20" dirty="0">
                <a:solidFill>
                  <a:srgbClr val="FFFFFF"/>
                </a:solidFill>
                <a:latin typeface="Century Gothic"/>
                <a:cs typeface="Century Gothic"/>
              </a:rPr>
              <a:t>vi</a:t>
            </a:r>
            <a:r>
              <a:rPr sz="1800" spc="-5" dirty="0">
                <a:solidFill>
                  <a:srgbClr val="FFFFFF"/>
                </a:solidFill>
                <a:latin typeface="Century Gothic"/>
                <a:cs typeface="Century Gothic"/>
              </a:rPr>
              <a:t>s</a:t>
            </a:r>
            <a:r>
              <a:rPr sz="1800" spc="-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ur</a:t>
            </a:r>
            <a:endParaRPr sz="1800">
              <a:latin typeface="Century Gothic"/>
              <a:cs typeface="Century Gothic"/>
            </a:endParaRPr>
          </a:p>
          <a:p>
            <a:pPr marL="8128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Supervisor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84276" y="4794503"/>
            <a:ext cx="1201420" cy="506095"/>
          </a:xfrm>
          <a:custGeom>
            <a:avLst/>
            <a:gdLst/>
            <a:ahLst/>
            <a:cxnLst/>
            <a:rect l="l" t="t" r="r" b="b"/>
            <a:pathLst>
              <a:path w="1201420" h="506095">
                <a:moveTo>
                  <a:pt x="1200912" y="0"/>
                </a:moveTo>
                <a:lnTo>
                  <a:pt x="0" y="0"/>
                </a:lnTo>
                <a:lnTo>
                  <a:pt x="0" y="505968"/>
                </a:lnTo>
                <a:lnTo>
                  <a:pt x="1200912" y="505968"/>
                </a:lnTo>
                <a:lnTo>
                  <a:pt x="1200912" y="0"/>
                </a:lnTo>
                <a:close/>
              </a:path>
            </a:pathLst>
          </a:custGeom>
          <a:solidFill>
            <a:srgbClr val="97C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84276" y="4794503"/>
            <a:ext cx="1201420" cy="506095"/>
          </a:xfrm>
          <a:custGeom>
            <a:avLst/>
            <a:gdLst/>
            <a:ahLst/>
            <a:cxnLst/>
            <a:rect l="l" t="t" r="r" b="b"/>
            <a:pathLst>
              <a:path w="1201420" h="506095">
                <a:moveTo>
                  <a:pt x="0" y="505968"/>
                </a:moveTo>
                <a:lnTo>
                  <a:pt x="1200912" y="505968"/>
                </a:lnTo>
                <a:lnTo>
                  <a:pt x="1200912" y="0"/>
                </a:lnTo>
                <a:lnTo>
                  <a:pt x="0" y="0"/>
                </a:lnTo>
                <a:lnTo>
                  <a:pt x="0" y="505968"/>
                </a:lnTo>
                <a:close/>
              </a:path>
            </a:pathLst>
          </a:custGeom>
          <a:ln w="15875">
            <a:solidFill>
              <a:srgbClr val="6D92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28243" y="4788153"/>
            <a:ext cx="912494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Étudiants</a:t>
            </a:r>
            <a:endParaRPr sz="1600">
              <a:latin typeface="Century Gothic"/>
              <a:cs typeface="Century Gothic"/>
            </a:endParaRPr>
          </a:p>
          <a:p>
            <a:pPr marL="40005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Students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215133" y="4403597"/>
            <a:ext cx="379095" cy="396240"/>
          </a:xfrm>
          <a:custGeom>
            <a:avLst/>
            <a:gdLst/>
            <a:ahLst/>
            <a:cxnLst/>
            <a:rect l="l" t="t" r="r" b="b"/>
            <a:pathLst>
              <a:path w="379094" h="396239">
                <a:moveTo>
                  <a:pt x="43402" y="45483"/>
                </a:moveTo>
                <a:lnTo>
                  <a:pt x="50732" y="76150"/>
                </a:lnTo>
                <a:lnTo>
                  <a:pt x="355981" y="395858"/>
                </a:lnTo>
                <a:lnTo>
                  <a:pt x="378968" y="374014"/>
                </a:lnTo>
                <a:lnTo>
                  <a:pt x="73577" y="54156"/>
                </a:lnTo>
                <a:lnTo>
                  <a:pt x="43402" y="45483"/>
                </a:lnTo>
                <a:close/>
              </a:path>
              <a:path w="379094" h="396239">
                <a:moveTo>
                  <a:pt x="0" y="0"/>
                </a:moveTo>
                <a:lnTo>
                  <a:pt x="33909" y="142239"/>
                </a:lnTo>
                <a:lnTo>
                  <a:pt x="42418" y="147446"/>
                </a:lnTo>
                <a:lnTo>
                  <a:pt x="59563" y="143382"/>
                </a:lnTo>
                <a:lnTo>
                  <a:pt x="64770" y="134874"/>
                </a:lnTo>
                <a:lnTo>
                  <a:pt x="50732" y="76150"/>
                </a:lnTo>
                <a:lnTo>
                  <a:pt x="10160" y="33654"/>
                </a:lnTo>
                <a:lnTo>
                  <a:pt x="33147" y="11810"/>
                </a:lnTo>
                <a:lnTo>
                  <a:pt x="41078" y="11810"/>
                </a:lnTo>
                <a:lnTo>
                  <a:pt x="0" y="0"/>
                </a:lnTo>
                <a:close/>
              </a:path>
              <a:path w="379094" h="396239">
                <a:moveTo>
                  <a:pt x="33147" y="11810"/>
                </a:moveTo>
                <a:lnTo>
                  <a:pt x="10160" y="33654"/>
                </a:lnTo>
                <a:lnTo>
                  <a:pt x="50732" y="76150"/>
                </a:lnTo>
                <a:lnTo>
                  <a:pt x="43402" y="45483"/>
                </a:lnTo>
                <a:lnTo>
                  <a:pt x="17272" y="37972"/>
                </a:lnTo>
                <a:lnTo>
                  <a:pt x="37084" y="19050"/>
                </a:lnTo>
                <a:lnTo>
                  <a:pt x="40058" y="19050"/>
                </a:lnTo>
                <a:lnTo>
                  <a:pt x="33147" y="11810"/>
                </a:lnTo>
                <a:close/>
              </a:path>
              <a:path w="379094" h="396239">
                <a:moveTo>
                  <a:pt x="41078" y="11810"/>
                </a:moveTo>
                <a:lnTo>
                  <a:pt x="33147" y="11810"/>
                </a:lnTo>
                <a:lnTo>
                  <a:pt x="73577" y="54156"/>
                </a:lnTo>
                <a:lnTo>
                  <a:pt x="123317" y="68452"/>
                </a:lnTo>
                <a:lnTo>
                  <a:pt x="131699" y="70993"/>
                </a:lnTo>
                <a:lnTo>
                  <a:pt x="140462" y="66039"/>
                </a:lnTo>
                <a:lnTo>
                  <a:pt x="145288" y="49275"/>
                </a:lnTo>
                <a:lnTo>
                  <a:pt x="140462" y="40385"/>
                </a:lnTo>
                <a:lnTo>
                  <a:pt x="41078" y="11810"/>
                </a:lnTo>
                <a:close/>
              </a:path>
              <a:path w="379094" h="396239">
                <a:moveTo>
                  <a:pt x="40058" y="19050"/>
                </a:moveTo>
                <a:lnTo>
                  <a:pt x="37084" y="19050"/>
                </a:lnTo>
                <a:lnTo>
                  <a:pt x="43402" y="45483"/>
                </a:lnTo>
                <a:lnTo>
                  <a:pt x="73577" y="54156"/>
                </a:lnTo>
                <a:lnTo>
                  <a:pt x="40058" y="19050"/>
                </a:lnTo>
                <a:close/>
              </a:path>
              <a:path w="379094" h="396239">
                <a:moveTo>
                  <a:pt x="37084" y="19050"/>
                </a:moveTo>
                <a:lnTo>
                  <a:pt x="17272" y="37972"/>
                </a:lnTo>
                <a:lnTo>
                  <a:pt x="43402" y="45483"/>
                </a:lnTo>
                <a:lnTo>
                  <a:pt x="37084" y="19050"/>
                </a:lnTo>
                <a:close/>
              </a:path>
            </a:pathLst>
          </a:custGeom>
          <a:solidFill>
            <a:srgbClr val="97C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79271" y="4384802"/>
            <a:ext cx="936625" cy="426720"/>
          </a:xfrm>
          <a:custGeom>
            <a:avLst/>
            <a:gdLst/>
            <a:ahLst/>
            <a:cxnLst/>
            <a:rect l="l" t="t" r="r" b="b"/>
            <a:pathLst>
              <a:path w="936625" h="426720">
                <a:moveTo>
                  <a:pt x="846840" y="39237"/>
                </a:moveTo>
                <a:lnTo>
                  <a:pt x="0" y="397002"/>
                </a:lnTo>
                <a:lnTo>
                  <a:pt x="12445" y="426212"/>
                </a:lnTo>
                <a:lnTo>
                  <a:pt x="859087" y="68481"/>
                </a:lnTo>
                <a:lnTo>
                  <a:pt x="877998" y="43254"/>
                </a:lnTo>
                <a:lnTo>
                  <a:pt x="846840" y="39237"/>
                </a:lnTo>
                <a:close/>
              </a:path>
              <a:path w="936625" h="426720">
                <a:moveTo>
                  <a:pt x="917472" y="16383"/>
                </a:moveTo>
                <a:lnTo>
                  <a:pt x="900937" y="16383"/>
                </a:lnTo>
                <a:lnTo>
                  <a:pt x="913256" y="45593"/>
                </a:lnTo>
                <a:lnTo>
                  <a:pt x="859087" y="68481"/>
                </a:lnTo>
                <a:lnTo>
                  <a:pt x="828166" y="109728"/>
                </a:lnTo>
                <a:lnTo>
                  <a:pt x="825486" y="115415"/>
                </a:lnTo>
                <a:lnTo>
                  <a:pt x="825198" y="121507"/>
                </a:lnTo>
                <a:lnTo>
                  <a:pt x="827220" y="127265"/>
                </a:lnTo>
                <a:lnTo>
                  <a:pt x="831468" y="131953"/>
                </a:lnTo>
                <a:lnTo>
                  <a:pt x="837138" y="134689"/>
                </a:lnTo>
                <a:lnTo>
                  <a:pt x="843200" y="134985"/>
                </a:lnTo>
                <a:lnTo>
                  <a:pt x="848953" y="132970"/>
                </a:lnTo>
                <a:lnTo>
                  <a:pt x="853693" y="128778"/>
                </a:lnTo>
                <a:lnTo>
                  <a:pt x="936116" y="18796"/>
                </a:lnTo>
                <a:lnTo>
                  <a:pt x="917472" y="16383"/>
                </a:lnTo>
                <a:close/>
              </a:path>
              <a:path w="936625" h="426720">
                <a:moveTo>
                  <a:pt x="877998" y="43254"/>
                </a:moveTo>
                <a:lnTo>
                  <a:pt x="859087" y="68481"/>
                </a:lnTo>
                <a:lnTo>
                  <a:pt x="910551" y="46736"/>
                </a:lnTo>
                <a:lnTo>
                  <a:pt x="905002" y="46736"/>
                </a:lnTo>
                <a:lnTo>
                  <a:pt x="877998" y="43254"/>
                </a:lnTo>
                <a:close/>
              </a:path>
              <a:path w="936625" h="426720">
                <a:moveTo>
                  <a:pt x="894334" y="21462"/>
                </a:moveTo>
                <a:lnTo>
                  <a:pt x="877998" y="43254"/>
                </a:lnTo>
                <a:lnTo>
                  <a:pt x="905002" y="46736"/>
                </a:lnTo>
                <a:lnTo>
                  <a:pt x="894334" y="21462"/>
                </a:lnTo>
                <a:close/>
              </a:path>
              <a:path w="936625" h="426720">
                <a:moveTo>
                  <a:pt x="903080" y="21462"/>
                </a:moveTo>
                <a:lnTo>
                  <a:pt x="894334" y="21462"/>
                </a:lnTo>
                <a:lnTo>
                  <a:pt x="905002" y="46736"/>
                </a:lnTo>
                <a:lnTo>
                  <a:pt x="910551" y="46736"/>
                </a:lnTo>
                <a:lnTo>
                  <a:pt x="913256" y="45593"/>
                </a:lnTo>
                <a:lnTo>
                  <a:pt x="903080" y="21462"/>
                </a:lnTo>
                <a:close/>
              </a:path>
              <a:path w="936625" h="426720">
                <a:moveTo>
                  <a:pt x="900937" y="16383"/>
                </a:moveTo>
                <a:lnTo>
                  <a:pt x="846840" y="39237"/>
                </a:lnTo>
                <a:lnTo>
                  <a:pt x="877998" y="43254"/>
                </a:lnTo>
                <a:lnTo>
                  <a:pt x="894334" y="21462"/>
                </a:lnTo>
                <a:lnTo>
                  <a:pt x="903080" y="21462"/>
                </a:lnTo>
                <a:lnTo>
                  <a:pt x="900937" y="16383"/>
                </a:lnTo>
                <a:close/>
              </a:path>
              <a:path w="936625" h="426720">
                <a:moveTo>
                  <a:pt x="791083" y="0"/>
                </a:moveTo>
                <a:lnTo>
                  <a:pt x="783081" y="6223"/>
                </a:lnTo>
                <a:lnTo>
                  <a:pt x="780796" y="23622"/>
                </a:lnTo>
                <a:lnTo>
                  <a:pt x="787018" y="31496"/>
                </a:lnTo>
                <a:lnTo>
                  <a:pt x="846840" y="39237"/>
                </a:lnTo>
                <a:lnTo>
                  <a:pt x="900937" y="16383"/>
                </a:lnTo>
                <a:lnTo>
                  <a:pt x="917472" y="16383"/>
                </a:lnTo>
                <a:lnTo>
                  <a:pt x="791083" y="0"/>
                </a:lnTo>
                <a:close/>
              </a:path>
            </a:pathLst>
          </a:custGeom>
          <a:solidFill>
            <a:srgbClr val="97C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46727" y="4403597"/>
            <a:ext cx="629285" cy="377825"/>
          </a:xfrm>
          <a:custGeom>
            <a:avLst/>
            <a:gdLst/>
            <a:ahLst/>
            <a:cxnLst/>
            <a:rect l="l" t="t" r="r" b="b"/>
            <a:pathLst>
              <a:path w="629285" h="377825">
                <a:moveTo>
                  <a:pt x="54367" y="31812"/>
                </a:moveTo>
                <a:lnTo>
                  <a:pt x="69841" y="59274"/>
                </a:lnTo>
                <a:lnTo>
                  <a:pt x="612901" y="377444"/>
                </a:lnTo>
                <a:lnTo>
                  <a:pt x="629031" y="350012"/>
                </a:lnTo>
                <a:lnTo>
                  <a:pt x="86043" y="31885"/>
                </a:lnTo>
                <a:lnTo>
                  <a:pt x="54367" y="31812"/>
                </a:lnTo>
                <a:close/>
              </a:path>
              <a:path w="629285" h="377825">
                <a:moveTo>
                  <a:pt x="0" y="0"/>
                </a:moveTo>
                <a:lnTo>
                  <a:pt x="67563" y="119760"/>
                </a:lnTo>
                <a:lnTo>
                  <a:pt x="71633" y="124535"/>
                </a:lnTo>
                <a:lnTo>
                  <a:pt x="77073" y="127285"/>
                </a:lnTo>
                <a:lnTo>
                  <a:pt x="83155" y="127797"/>
                </a:lnTo>
                <a:lnTo>
                  <a:pt x="89153" y="125856"/>
                </a:lnTo>
                <a:lnTo>
                  <a:pt x="93908" y="121731"/>
                </a:lnTo>
                <a:lnTo>
                  <a:pt x="96615" y="116284"/>
                </a:lnTo>
                <a:lnTo>
                  <a:pt x="97083" y="110194"/>
                </a:lnTo>
                <a:lnTo>
                  <a:pt x="95123" y="104139"/>
                </a:lnTo>
                <a:lnTo>
                  <a:pt x="69841" y="59274"/>
                </a:lnTo>
                <a:lnTo>
                  <a:pt x="19176" y="29590"/>
                </a:lnTo>
                <a:lnTo>
                  <a:pt x="35306" y="2158"/>
                </a:lnTo>
                <a:lnTo>
                  <a:pt x="148209" y="2158"/>
                </a:lnTo>
                <a:lnTo>
                  <a:pt x="146303" y="253"/>
                </a:lnTo>
                <a:lnTo>
                  <a:pt x="137540" y="253"/>
                </a:lnTo>
                <a:lnTo>
                  <a:pt x="0" y="0"/>
                </a:lnTo>
                <a:close/>
              </a:path>
              <a:path w="629285" h="377825">
                <a:moveTo>
                  <a:pt x="35306" y="2158"/>
                </a:moveTo>
                <a:lnTo>
                  <a:pt x="19176" y="29590"/>
                </a:lnTo>
                <a:lnTo>
                  <a:pt x="69841" y="59274"/>
                </a:lnTo>
                <a:lnTo>
                  <a:pt x="54367" y="31812"/>
                </a:lnTo>
                <a:lnTo>
                  <a:pt x="27177" y="31750"/>
                </a:lnTo>
                <a:lnTo>
                  <a:pt x="41021" y="8127"/>
                </a:lnTo>
                <a:lnTo>
                  <a:pt x="45494" y="8127"/>
                </a:lnTo>
                <a:lnTo>
                  <a:pt x="35306" y="2158"/>
                </a:lnTo>
                <a:close/>
              </a:path>
              <a:path w="629285" h="377825">
                <a:moveTo>
                  <a:pt x="148209" y="2158"/>
                </a:moveTo>
                <a:lnTo>
                  <a:pt x="35306" y="2158"/>
                </a:lnTo>
                <a:lnTo>
                  <a:pt x="86043" y="31885"/>
                </a:lnTo>
                <a:lnTo>
                  <a:pt x="137540" y="32003"/>
                </a:lnTo>
                <a:lnTo>
                  <a:pt x="146303" y="32003"/>
                </a:lnTo>
                <a:lnTo>
                  <a:pt x="153415" y="24891"/>
                </a:lnTo>
                <a:lnTo>
                  <a:pt x="153415" y="7365"/>
                </a:lnTo>
                <a:lnTo>
                  <a:pt x="148209" y="2158"/>
                </a:lnTo>
                <a:close/>
              </a:path>
              <a:path w="629285" h="377825">
                <a:moveTo>
                  <a:pt x="45494" y="8127"/>
                </a:moveTo>
                <a:lnTo>
                  <a:pt x="41021" y="8127"/>
                </a:lnTo>
                <a:lnTo>
                  <a:pt x="54367" y="31812"/>
                </a:lnTo>
                <a:lnTo>
                  <a:pt x="86043" y="31885"/>
                </a:lnTo>
                <a:lnTo>
                  <a:pt x="45494" y="8127"/>
                </a:lnTo>
                <a:close/>
              </a:path>
              <a:path w="629285" h="377825">
                <a:moveTo>
                  <a:pt x="41021" y="8127"/>
                </a:moveTo>
                <a:lnTo>
                  <a:pt x="27177" y="31750"/>
                </a:lnTo>
                <a:lnTo>
                  <a:pt x="54367" y="31812"/>
                </a:lnTo>
                <a:lnTo>
                  <a:pt x="41021" y="8127"/>
                </a:lnTo>
                <a:close/>
              </a:path>
            </a:pathLst>
          </a:custGeom>
          <a:solidFill>
            <a:srgbClr val="97C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009510" y="4392676"/>
            <a:ext cx="796925" cy="410209"/>
          </a:xfrm>
          <a:custGeom>
            <a:avLst/>
            <a:gdLst/>
            <a:ahLst/>
            <a:cxnLst/>
            <a:rect l="l" t="t" r="r" b="b"/>
            <a:pathLst>
              <a:path w="796925" h="410210">
                <a:moveTo>
                  <a:pt x="88059" y="36130"/>
                </a:moveTo>
                <a:lnTo>
                  <a:pt x="56654" y="38484"/>
                </a:lnTo>
                <a:lnTo>
                  <a:pt x="74176" y="64677"/>
                </a:lnTo>
                <a:lnTo>
                  <a:pt x="782955" y="410082"/>
                </a:lnTo>
                <a:lnTo>
                  <a:pt x="796798" y="381635"/>
                </a:lnTo>
                <a:lnTo>
                  <a:pt x="88059" y="36130"/>
                </a:lnTo>
                <a:close/>
              </a:path>
              <a:path w="796925" h="410210">
                <a:moveTo>
                  <a:pt x="145923" y="0"/>
                </a:moveTo>
                <a:lnTo>
                  <a:pt x="0" y="10922"/>
                </a:lnTo>
                <a:lnTo>
                  <a:pt x="76454" y="125222"/>
                </a:lnTo>
                <a:lnTo>
                  <a:pt x="92616" y="131972"/>
                </a:lnTo>
                <a:lnTo>
                  <a:pt x="98425" y="129540"/>
                </a:lnTo>
                <a:lnTo>
                  <a:pt x="74176" y="64677"/>
                </a:lnTo>
                <a:lnTo>
                  <a:pt x="21463" y="38988"/>
                </a:lnTo>
                <a:lnTo>
                  <a:pt x="35306" y="10413"/>
                </a:lnTo>
                <a:lnTo>
                  <a:pt x="153821" y="10413"/>
                </a:lnTo>
                <a:lnTo>
                  <a:pt x="153543" y="6604"/>
                </a:lnTo>
                <a:lnTo>
                  <a:pt x="145923" y="0"/>
                </a:lnTo>
                <a:close/>
              </a:path>
              <a:path w="796925" h="410210">
                <a:moveTo>
                  <a:pt x="35306" y="10413"/>
                </a:moveTo>
                <a:lnTo>
                  <a:pt x="21463" y="38988"/>
                </a:lnTo>
                <a:lnTo>
                  <a:pt x="74176" y="64677"/>
                </a:lnTo>
                <a:lnTo>
                  <a:pt x="58011" y="40512"/>
                </a:lnTo>
                <a:lnTo>
                  <a:pt x="29591" y="40512"/>
                </a:lnTo>
                <a:lnTo>
                  <a:pt x="41529" y="15875"/>
                </a:lnTo>
                <a:lnTo>
                  <a:pt x="46508" y="15875"/>
                </a:lnTo>
                <a:lnTo>
                  <a:pt x="35306" y="10413"/>
                </a:lnTo>
                <a:close/>
              </a:path>
              <a:path w="796925" h="410210">
                <a:moveTo>
                  <a:pt x="41529" y="15875"/>
                </a:moveTo>
                <a:lnTo>
                  <a:pt x="29591" y="40512"/>
                </a:lnTo>
                <a:lnTo>
                  <a:pt x="56654" y="38484"/>
                </a:lnTo>
                <a:lnTo>
                  <a:pt x="41529" y="15875"/>
                </a:lnTo>
                <a:close/>
              </a:path>
              <a:path w="796925" h="410210">
                <a:moveTo>
                  <a:pt x="56654" y="38484"/>
                </a:moveTo>
                <a:lnTo>
                  <a:pt x="29591" y="40512"/>
                </a:lnTo>
                <a:lnTo>
                  <a:pt x="58011" y="40512"/>
                </a:lnTo>
                <a:lnTo>
                  <a:pt x="56654" y="38484"/>
                </a:lnTo>
                <a:close/>
              </a:path>
              <a:path w="796925" h="410210">
                <a:moveTo>
                  <a:pt x="46508" y="15875"/>
                </a:moveTo>
                <a:lnTo>
                  <a:pt x="41529" y="15875"/>
                </a:lnTo>
                <a:lnTo>
                  <a:pt x="56654" y="38484"/>
                </a:lnTo>
                <a:lnTo>
                  <a:pt x="88059" y="36130"/>
                </a:lnTo>
                <a:lnTo>
                  <a:pt x="46508" y="15875"/>
                </a:lnTo>
                <a:close/>
              </a:path>
              <a:path w="796925" h="410210">
                <a:moveTo>
                  <a:pt x="153821" y="10413"/>
                </a:moveTo>
                <a:lnTo>
                  <a:pt x="35306" y="10413"/>
                </a:lnTo>
                <a:lnTo>
                  <a:pt x="88059" y="36130"/>
                </a:lnTo>
                <a:lnTo>
                  <a:pt x="148209" y="31623"/>
                </a:lnTo>
                <a:lnTo>
                  <a:pt x="154813" y="24003"/>
                </a:lnTo>
                <a:lnTo>
                  <a:pt x="153821" y="10413"/>
                </a:lnTo>
                <a:close/>
              </a:path>
            </a:pathLst>
          </a:custGeom>
          <a:solidFill>
            <a:srgbClr val="97C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93289" y="3092830"/>
            <a:ext cx="142875" cy="553085"/>
          </a:xfrm>
          <a:custGeom>
            <a:avLst/>
            <a:gdLst/>
            <a:ahLst/>
            <a:cxnLst/>
            <a:rect l="l" t="t" r="r" b="b"/>
            <a:pathLst>
              <a:path w="142875" h="553085">
                <a:moveTo>
                  <a:pt x="71268" y="62983"/>
                </a:moveTo>
                <a:lnTo>
                  <a:pt x="55393" y="90166"/>
                </a:lnTo>
                <a:lnTo>
                  <a:pt x="55393" y="552704"/>
                </a:lnTo>
                <a:lnTo>
                  <a:pt x="87143" y="552704"/>
                </a:lnTo>
                <a:lnTo>
                  <a:pt x="87143" y="90166"/>
                </a:lnTo>
                <a:lnTo>
                  <a:pt x="71268" y="62983"/>
                </a:lnTo>
                <a:close/>
              </a:path>
              <a:path w="142875" h="553085">
                <a:moveTo>
                  <a:pt x="71268" y="0"/>
                </a:moveTo>
                <a:lnTo>
                  <a:pt x="2053" y="118872"/>
                </a:lnTo>
                <a:lnTo>
                  <a:pt x="0" y="124799"/>
                </a:lnTo>
                <a:lnTo>
                  <a:pt x="386" y="130857"/>
                </a:lnTo>
                <a:lnTo>
                  <a:pt x="3036" y="136320"/>
                </a:lnTo>
                <a:lnTo>
                  <a:pt x="7768" y="140462"/>
                </a:lnTo>
                <a:lnTo>
                  <a:pt x="13696" y="142515"/>
                </a:lnTo>
                <a:lnTo>
                  <a:pt x="19754" y="142128"/>
                </a:lnTo>
                <a:lnTo>
                  <a:pt x="25217" y="139479"/>
                </a:lnTo>
                <a:lnTo>
                  <a:pt x="29358" y="134747"/>
                </a:lnTo>
                <a:lnTo>
                  <a:pt x="55393" y="90166"/>
                </a:lnTo>
                <a:lnTo>
                  <a:pt x="55393" y="31496"/>
                </a:lnTo>
                <a:lnTo>
                  <a:pt x="89607" y="31496"/>
                </a:lnTo>
                <a:lnTo>
                  <a:pt x="71268" y="0"/>
                </a:lnTo>
                <a:close/>
              </a:path>
              <a:path w="142875" h="553085">
                <a:moveTo>
                  <a:pt x="89607" y="31496"/>
                </a:moveTo>
                <a:lnTo>
                  <a:pt x="87143" y="31496"/>
                </a:lnTo>
                <a:lnTo>
                  <a:pt x="87143" y="90166"/>
                </a:lnTo>
                <a:lnTo>
                  <a:pt x="113178" y="134747"/>
                </a:lnTo>
                <a:lnTo>
                  <a:pt x="117320" y="139479"/>
                </a:lnTo>
                <a:lnTo>
                  <a:pt x="122783" y="142128"/>
                </a:lnTo>
                <a:lnTo>
                  <a:pt x="128841" y="142515"/>
                </a:lnTo>
                <a:lnTo>
                  <a:pt x="134768" y="140462"/>
                </a:lnTo>
                <a:lnTo>
                  <a:pt x="139501" y="136320"/>
                </a:lnTo>
                <a:lnTo>
                  <a:pt x="142150" y="130857"/>
                </a:lnTo>
                <a:lnTo>
                  <a:pt x="142537" y="124799"/>
                </a:lnTo>
                <a:lnTo>
                  <a:pt x="140483" y="118872"/>
                </a:lnTo>
                <a:lnTo>
                  <a:pt x="89607" y="31496"/>
                </a:lnTo>
                <a:close/>
              </a:path>
              <a:path w="142875" h="553085">
                <a:moveTo>
                  <a:pt x="87143" y="31496"/>
                </a:moveTo>
                <a:lnTo>
                  <a:pt x="55393" y="31496"/>
                </a:lnTo>
                <a:lnTo>
                  <a:pt x="55393" y="90166"/>
                </a:lnTo>
                <a:lnTo>
                  <a:pt x="71268" y="62983"/>
                </a:lnTo>
                <a:lnTo>
                  <a:pt x="57552" y="39497"/>
                </a:lnTo>
                <a:lnTo>
                  <a:pt x="87143" y="39497"/>
                </a:lnTo>
                <a:lnTo>
                  <a:pt x="87143" y="31496"/>
                </a:lnTo>
                <a:close/>
              </a:path>
              <a:path w="142875" h="553085">
                <a:moveTo>
                  <a:pt x="87143" y="39497"/>
                </a:moveTo>
                <a:lnTo>
                  <a:pt x="84984" y="39497"/>
                </a:lnTo>
                <a:lnTo>
                  <a:pt x="71268" y="62983"/>
                </a:lnTo>
                <a:lnTo>
                  <a:pt x="87143" y="90166"/>
                </a:lnTo>
                <a:lnTo>
                  <a:pt x="87143" y="39497"/>
                </a:lnTo>
                <a:close/>
              </a:path>
              <a:path w="142875" h="553085">
                <a:moveTo>
                  <a:pt x="84984" y="39497"/>
                </a:moveTo>
                <a:lnTo>
                  <a:pt x="57552" y="39497"/>
                </a:lnTo>
                <a:lnTo>
                  <a:pt x="71268" y="62983"/>
                </a:lnTo>
                <a:lnTo>
                  <a:pt x="84984" y="39497"/>
                </a:lnTo>
                <a:close/>
              </a:path>
            </a:pathLst>
          </a:custGeom>
          <a:solidFill>
            <a:srgbClr val="97C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211323" y="3051555"/>
            <a:ext cx="2253615" cy="609600"/>
          </a:xfrm>
          <a:custGeom>
            <a:avLst/>
            <a:gdLst/>
            <a:ahLst/>
            <a:cxnLst/>
            <a:rect l="l" t="t" r="r" b="b"/>
            <a:pathLst>
              <a:path w="2253615" h="609600">
                <a:moveTo>
                  <a:pt x="2161887" y="47510"/>
                </a:moveTo>
                <a:lnTo>
                  <a:pt x="0" y="578485"/>
                </a:lnTo>
                <a:lnTo>
                  <a:pt x="7619" y="609346"/>
                </a:lnTo>
                <a:lnTo>
                  <a:pt x="2169423" y="78268"/>
                </a:lnTo>
                <a:lnTo>
                  <a:pt x="2192009" y="56405"/>
                </a:lnTo>
                <a:lnTo>
                  <a:pt x="2161887" y="47510"/>
                </a:lnTo>
                <a:close/>
              </a:path>
              <a:path w="2253615" h="609600">
                <a:moveTo>
                  <a:pt x="2226611" y="33528"/>
                </a:moveTo>
                <a:lnTo>
                  <a:pt x="2218816" y="33528"/>
                </a:lnTo>
                <a:lnTo>
                  <a:pt x="2226437" y="64262"/>
                </a:lnTo>
                <a:lnTo>
                  <a:pt x="2169423" y="78268"/>
                </a:lnTo>
                <a:lnTo>
                  <a:pt x="2132329" y="114173"/>
                </a:lnTo>
                <a:lnTo>
                  <a:pt x="2128734" y="119364"/>
                </a:lnTo>
                <a:lnTo>
                  <a:pt x="2127472" y="125317"/>
                </a:lnTo>
                <a:lnTo>
                  <a:pt x="2128543" y="131318"/>
                </a:lnTo>
                <a:lnTo>
                  <a:pt x="2131949" y="136652"/>
                </a:lnTo>
                <a:lnTo>
                  <a:pt x="2137140" y="140194"/>
                </a:lnTo>
                <a:lnTo>
                  <a:pt x="2143093" y="141462"/>
                </a:lnTo>
                <a:lnTo>
                  <a:pt x="2149093" y="140420"/>
                </a:lnTo>
                <a:lnTo>
                  <a:pt x="2154428" y="137033"/>
                </a:lnTo>
                <a:lnTo>
                  <a:pt x="2253234" y="41402"/>
                </a:lnTo>
                <a:lnTo>
                  <a:pt x="2226611" y="33528"/>
                </a:lnTo>
                <a:close/>
              </a:path>
              <a:path w="2253615" h="609600">
                <a:moveTo>
                  <a:pt x="2192009" y="56405"/>
                </a:moveTo>
                <a:lnTo>
                  <a:pt x="2169423" y="78268"/>
                </a:lnTo>
                <a:lnTo>
                  <a:pt x="2226437" y="64262"/>
                </a:lnTo>
                <a:lnTo>
                  <a:pt x="2218181" y="64135"/>
                </a:lnTo>
                <a:lnTo>
                  <a:pt x="2192009" y="56405"/>
                </a:lnTo>
                <a:close/>
              </a:path>
              <a:path w="2253615" h="609600">
                <a:moveTo>
                  <a:pt x="2211578" y="37465"/>
                </a:moveTo>
                <a:lnTo>
                  <a:pt x="2192009" y="56405"/>
                </a:lnTo>
                <a:lnTo>
                  <a:pt x="2218181" y="64135"/>
                </a:lnTo>
                <a:lnTo>
                  <a:pt x="2211578" y="37465"/>
                </a:lnTo>
                <a:close/>
              </a:path>
              <a:path w="2253615" h="609600">
                <a:moveTo>
                  <a:pt x="2219793" y="37465"/>
                </a:moveTo>
                <a:lnTo>
                  <a:pt x="2211578" y="37465"/>
                </a:lnTo>
                <a:lnTo>
                  <a:pt x="2218181" y="64135"/>
                </a:lnTo>
                <a:lnTo>
                  <a:pt x="2226405" y="64135"/>
                </a:lnTo>
                <a:lnTo>
                  <a:pt x="2219793" y="37465"/>
                </a:lnTo>
                <a:close/>
              </a:path>
              <a:path w="2253615" h="609600">
                <a:moveTo>
                  <a:pt x="2218816" y="33528"/>
                </a:moveTo>
                <a:lnTo>
                  <a:pt x="2161887" y="47510"/>
                </a:lnTo>
                <a:lnTo>
                  <a:pt x="2192009" y="56405"/>
                </a:lnTo>
                <a:lnTo>
                  <a:pt x="2211578" y="37465"/>
                </a:lnTo>
                <a:lnTo>
                  <a:pt x="2219793" y="37465"/>
                </a:lnTo>
                <a:lnTo>
                  <a:pt x="2218816" y="33528"/>
                </a:lnTo>
                <a:close/>
              </a:path>
              <a:path w="2253615" h="609600">
                <a:moveTo>
                  <a:pt x="2112899" y="0"/>
                </a:moveTo>
                <a:lnTo>
                  <a:pt x="2104136" y="4699"/>
                </a:lnTo>
                <a:lnTo>
                  <a:pt x="2101596" y="13208"/>
                </a:lnTo>
                <a:lnTo>
                  <a:pt x="2099183" y="21590"/>
                </a:lnTo>
                <a:lnTo>
                  <a:pt x="2104009" y="30353"/>
                </a:lnTo>
                <a:lnTo>
                  <a:pt x="2161887" y="47510"/>
                </a:lnTo>
                <a:lnTo>
                  <a:pt x="2218816" y="33528"/>
                </a:lnTo>
                <a:lnTo>
                  <a:pt x="2226611" y="33528"/>
                </a:lnTo>
                <a:lnTo>
                  <a:pt x="2121408" y="2413"/>
                </a:lnTo>
                <a:lnTo>
                  <a:pt x="2112899" y="0"/>
                </a:lnTo>
                <a:close/>
              </a:path>
            </a:pathLst>
          </a:custGeom>
          <a:solidFill>
            <a:srgbClr val="97C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64430" y="3046479"/>
            <a:ext cx="2876550" cy="614680"/>
          </a:xfrm>
          <a:custGeom>
            <a:avLst/>
            <a:gdLst/>
            <a:ahLst/>
            <a:cxnLst/>
            <a:rect l="l" t="t" r="r" b="b"/>
            <a:pathLst>
              <a:path w="2876550" h="614679">
                <a:moveTo>
                  <a:pt x="91738" y="47945"/>
                </a:moveTo>
                <a:lnTo>
                  <a:pt x="61926" y="58429"/>
                </a:lnTo>
                <a:lnTo>
                  <a:pt x="85498" y="79009"/>
                </a:lnTo>
                <a:lnTo>
                  <a:pt x="2870454" y="614549"/>
                </a:lnTo>
                <a:lnTo>
                  <a:pt x="2876550" y="583434"/>
                </a:lnTo>
                <a:lnTo>
                  <a:pt x="91738" y="47945"/>
                </a:lnTo>
                <a:close/>
              </a:path>
              <a:path w="2876550" h="614679">
                <a:moveTo>
                  <a:pt x="136020" y="0"/>
                </a:moveTo>
                <a:lnTo>
                  <a:pt x="129794" y="885"/>
                </a:lnTo>
                <a:lnTo>
                  <a:pt x="0" y="46478"/>
                </a:lnTo>
                <a:lnTo>
                  <a:pt x="103632" y="136902"/>
                </a:lnTo>
                <a:lnTo>
                  <a:pt x="109106" y="140057"/>
                </a:lnTo>
                <a:lnTo>
                  <a:pt x="115141" y="140807"/>
                </a:lnTo>
                <a:lnTo>
                  <a:pt x="121009" y="139223"/>
                </a:lnTo>
                <a:lnTo>
                  <a:pt x="85498" y="79009"/>
                </a:lnTo>
                <a:lnTo>
                  <a:pt x="27940" y="67941"/>
                </a:lnTo>
                <a:lnTo>
                  <a:pt x="33909" y="36826"/>
                </a:lnTo>
                <a:lnTo>
                  <a:pt x="123360" y="36826"/>
                </a:lnTo>
                <a:lnTo>
                  <a:pt x="140335" y="30857"/>
                </a:lnTo>
                <a:lnTo>
                  <a:pt x="145736" y="27610"/>
                </a:lnTo>
                <a:lnTo>
                  <a:pt x="149351" y="22697"/>
                </a:lnTo>
                <a:lnTo>
                  <a:pt x="150872" y="16783"/>
                </a:lnTo>
                <a:lnTo>
                  <a:pt x="149987" y="10537"/>
                </a:lnTo>
                <a:lnTo>
                  <a:pt x="146760" y="5135"/>
                </a:lnTo>
                <a:lnTo>
                  <a:pt x="141890" y="1520"/>
                </a:lnTo>
                <a:lnTo>
                  <a:pt x="136020" y="0"/>
                </a:lnTo>
                <a:close/>
              </a:path>
              <a:path w="2876550" h="614679">
                <a:moveTo>
                  <a:pt x="33909" y="36826"/>
                </a:moveTo>
                <a:lnTo>
                  <a:pt x="27940" y="67941"/>
                </a:lnTo>
                <a:lnTo>
                  <a:pt x="85498" y="79009"/>
                </a:lnTo>
                <a:lnTo>
                  <a:pt x="72239" y="67433"/>
                </a:lnTo>
                <a:lnTo>
                  <a:pt x="36322" y="67433"/>
                </a:lnTo>
                <a:lnTo>
                  <a:pt x="41402" y="40509"/>
                </a:lnTo>
                <a:lnTo>
                  <a:pt x="53062" y="40509"/>
                </a:lnTo>
                <a:lnTo>
                  <a:pt x="33909" y="36826"/>
                </a:lnTo>
                <a:close/>
              </a:path>
              <a:path w="2876550" h="614679">
                <a:moveTo>
                  <a:pt x="41402" y="40509"/>
                </a:moveTo>
                <a:lnTo>
                  <a:pt x="36322" y="67433"/>
                </a:lnTo>
                <a:lnTo>
                  <a:pt x="61926" y="58429"/>
                </a:lnTo>
                <a:lnTo>
                  <a:pt x="41402" y="40509"/>
                </a:lnTo>
                <a:close/>
              </a:path>
              <a:path w="2876550" h="614679">
                <a:moveTo>
                  <a:pt x="61926" y="58429"/>
                </a:moveTo>
                <a:lnTo>
                  <a:pt x="36322" y="67433"/>
                </a:lnTo>
                <a:lnTo>
                  <a:pt x="72239" y="67433"/>
                </a:lnTo>
                <a:lnTo>
                  <a:pt x="61926" y="58429"/>
                </a:lnTo>
                <a:close/>
              </a:path>
              <a:path w="2876550" h="614679">
                <a:moveTo>
                  <a:pt x="53062" y="40509"/>
                </a:moveTo>
                <a:lnTo>
                  <a:pt x="41402" y="40509"/>
                </a:lnTo>
                <a:lnTo>
                  <a:pt x="61926" y="58429"/>
                </a:lnTo>
                <a:lnTo>
                  <a:pt x="91738" y="47945"/>
                </a:lnTo>
                <a:lnTo>
                  <a:pt x="53062" y="40509"/>
                </a:lnTo>
                <a:close/>
              </a:path>
              <a:path w="2876550" h="614679">
                <a:moveTo>
                  <a:pt x="123360" y="36826"/>
                </a:moveTo>
                <a:lnTo>
                  <a:pt x="33909" y="36826"/>
                </a:lnTo>
                <a:lnTo>
                  <a:pt x="91738" y="47945"/>
                </a:lnTo>
                <a:lnTo>
                  <a:pt x="123360" y="36826"/>
                </a:lnTo>
                <a:close/>
              </a:path>
            </a:pathLst>
          </a:custGeom>
          <a:solidFill>
            <a:srgbClr val="97C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57878" y="4401439"/>
            <a:ext cx="690245" cy="401320"/>
          </a:xfrm>
          <a:custGeom>
            <a:avLst/>
            <a:gdLst/>
            <a:ahLst/>
            <a:cxnLst/>
            <a:rect l="l" t="t" r="r" b="b"/>
            <a:pathLst>
              <a:path w="690245" h="401320">
                <a:moveTo>
                  <a:pt x="603692" y="32651"/>
                </a:moveTo>
                <a:lnTo>
                  <a:pt x="0" y="373253"/>
                </a:lnTo>
                <a:lnTo>
                  <a:pt x="15494" y="400938"/>
                </a:lnTo>
                <a:lnTo>
                  <a:pt x="619344" y="60197"/>
                </a:lnTo>
                <a:lnTo>
                  <a:pt x="635214" y="33121"/>
                </a:lnTo>
                <a:lnTo>
                  <a:pt x="603692" y="32651"/>
                </a:lnTo>
                <a:close/>
              </a:path>
              <a:path w="690245" h="401320">
                <a:moveTo>
                  <a:pt x="689151" y="3810"/>
                </a:moveTo>
                <a:lnTo>
                  <a:pt x="654812" y="3810"/>
                </a:lnTo>
                <a:lnTo>
                  <a:pt x="670433" y="31368"/>
                </a:lnTo>
                <a:lnTo>
                  <a:pt x="619344" y="60197"/>
                </a:lnTo>
                <a:lnTo>
                  <a:pt x="593217" y="104775"/>
                </a:lnTo>
                <a:lnTo>
                  <a:pt x="591234" y="110757"/>
                </a:lnTo>
                <a:lnTo>
                  <a:pt x="591645" y="116824"/>
                </a:lnTo>
                <a:lnTo>
                  <a:pt x="594270" y="122295"/>
                </a:lnTo>
                <a:lnTo>
                  <a:pt x="598932" y="126492"/>
                </a:lnTo>
                <a:lnTo>
                  <a:pt x="604914" y="128545"/>
                </a:lnTo>
                <a:lnTo>
                  <a:pt x="610981" y="128158"/>
                </a:lnTo>
                <a:lnTo>
                  <a:pt x="616452" y="125509"/>
                </a:lnTo>
                <a:lnTo>
                  <a:pt x="620649" y="120777"/>
                </a:lnTo>
                <a:lnTo>
                  <a:pt x="689151" y="3810"/>
                </a:lnTo>
                <a:close/>
              </a:path>
              <a:path w="690245" h="401320">
                <a:moveTo>
                  <a:pt x="635214" y="33121"/>
                </a:moveTo>
                <a:lnTo>
                  <a:pt x="619344" y="60197"/>
                </a:lnTo>
                <a:lnTo>
                  <a:pt x="666606" y="33528"/>
                </a:lnTo>
                <a:lnTo>
                  <a:pt x="662432" y="33528"/>
                </a:lnTo>
                <a:lnTo>
                  <a:pt x="635214" y="33121"/>
                </a:lnTo>
                <a:close/>
              </a:path>
              <a:path w="690245" h="401320">
                <a:moveTo>
                  <a:pt x="648970" y="9652"/>
                </a:moveTo>
                <a:lnTo>
                  <a:pt x="635214" y="33121"/>
                </a:lnTo>
                <a:lnTo>
                  <a:pt x="662432" y="33528"/>
                </a:lnTo>
                <a:lnTo>
                  <a:pt x="648970" y="9652"/>
                </a:lnTo>
                <a:close/>
              </a:path>
              <a:path w="690245" h="401320">
                <a:moveTo>
                  <a:pt x="658123" y="9652"/>
                </a:moveTo>
                <a:lnTo>
                  <a:pt x="648970" y="9652"/>
                </a:lnTo>
                <a:lnTo>
                  <a:pt x="662432" y="33528"/>
                </a:lnTo>
                <a:lnTo>
                  <a:pt x="666606" y="33528"/>
                </a:lnTo>
                <a:lnTo>
                  <a:pt x="670433" y="31368"/>
                </a:lnTo>
                <a:lnTo>
                  <a:pt x="658123" y="9652"/>
                </a:lnTo>
                <a:close/>
              </a:path>
              <a:path w="690245" h="401320">
                <a:moveTo>
                  <a:pt x="654812" y="3810"/>
                </a:moveTo>
                <a:lnTo>
                  <a:pt x="603692" y="32651"/>
                </a:lnTo>
                <a:lnTo>
                  <a:pt x="635214" y="33121"/>
                </a:lnTo>
                <a:lnTo>
                  <a:pt x="648970" y="9652"/>
                </a:lnTo>
                <a:lnTo>
                  <a:pt x="658123" y="9652"/>
                </a:lnTo>
                <a:lnTo>
                  <a:pt x="654812" y="3810"/>
                </a:lnTo>
                <a:close/>
              </a:path>
              <a:path w="690245" h="401320">
                <a:moveTo>
                  <a:pt x="543813" y="0"/>
                </a:moveTo>
                <a:lnTo>
                  <a:pt x="536575" y="6985"/>
                </a:lnTo>
                <a:lnTo>
                  <a:pt x="536321" y="24511"/>
                </a:lnTo>
                <a:lnTo>
                  <a:pt x="543306" y="31750"/>
                </a:lnTo>
                <a:lnTo>
                  <a:pt x="603692" y="32651"/>
                </a:lnTo>
                <a:lnTo>
                  <a:pt x="654812" y="3810"/>
                </a:lnTo>
                <a:lnTo>
                  <a:pt x="689151" y="3810"/>
                </a:lnTo>
                <a:lnTo>
                  <a:pt x="690118" y="2159"/>
                </a:lnTo>
                <a:lnTo>
                  <a:pt x="543813" y="0"/>
                </a:lnTo>
                <a:close/>
              </a:path>
            </a:pathLst>
          </a:custGeom>
          <a:solidFill>
            <a:srgbClr val="97C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00240" y="4403597"/>
            <a:ext cx="508634" cy="388620"/>
          </a:xfrm>
          <a:custGeom>
            <a:avLst/>
            <a:gdLst/>
            <a:ahLst/>
            <a:cxnLst/>
            <a:rect l="l" t="t" r="r" b="b"/>
            <a:pathLst>
              <a:path w="508634" h="388620">
                <a:moveTo>
                  <a:pt x="458083" y="37841"/>
                </a:moveTo>
                <a:lnTo>
                  <a:pt x="426984" y="41485"/>
                </a:lnTo>
                <a:lnTo>
                  <a:pt x="0" y="362838"/>
                </a:lnTo>
                <a:lnTo>
                  <a:pt x="19050" y="388238"/>
                </a:lnTo>
                <a:lnTo>
                  <a:pt x="445839" y="67031"/>
                </a:lnTo>
                <a:lnTo>
                  <a:pt x="458083" y="37841"/>
                </a:lnTo>
                <a:close/>
              </a:path>
              <a:path w="508634" h="388620">
                <a:moveTo>
                  <a:pt x="505895" y="6222"/>
                </a:moveTo>
                <a:lnTo>
                  <a:pt x="473837" y="6222"/>
                </a:lnTo>
                <a:lnTo>
                  <a:pt x="492887" y="31622"/>
                </a:lnTo>
                <a:lnTo>
                  <a:pt x="445839" y="67031"/>
                </a:lnTo>
                <a:lnTo>
                  <a:pt x="425958" y="114426"/>
                </a:lnTo>
                <a:lnTo>
                  <a:pt x="424751" y="120628"/>
                </a:lnTo>
                <a:lnTo>
                  <a:pt x="425926" y="126603"/>
                </a:lnTo>
                <a:lnTo>
                  <a:pt x="429244" y="131697"/>
                </a:lnTo>
                <a:lnTo>
                  <a:pt x="434466" y="135254"/>
                </a:lnTo>
                <a:lnTo>
                  <a:pt x="440668" y="136443"/>
                </a:lnTo>
                <a:lnTo>
                  <a:pt x="446643" y="135239"/>
                </a:lnTo>
                <a:lnTo>
                  <a:pt x="451737" y="131915"/>
                </a:lnTo>
                <a:lnTo>
                  <a:pt x="455294" y="126745"/>
                </a:lnTo>
                <a:lnTo>
                  <a:pt x="505895" y="6222"/>
                </a:lnTo>
                <a:close/>
              </a:path>
              <a:path w="508634" h="388620">
                <a:moveTo>
                  <a:pt x="478694" y="12700"/>
                </a:moveTo>
                <a:lnTo>
                  <a:pt x="468630" y="12700"/>
                </a:lnTo>
                <a:lnTo>
                  <a:pt x="485139" y="34670"/>
                </a:lnTo>
                <a:lnTo>
                  <a:pt x="458083" y="37841"/>
                </a:lnTo>
                <a:lnTo>
                  <a:pt x="445839" y="67031"/>
                </a:lnTo>
                <a:lnTo>
                  <a:pt x="492887" y="31622"/>
                </a:lnTo>
                <a:lnTo>
                  <a:pt x="478694" y="12700"/>
                </a:lnTo>
                <a:close/>
              </a:path>
              <a:path w="508634" h="388620">
                <a:moveTo>
                  <a:pt x="508508" y="0"/>
                </a:moveTo>
                <a:lnTo>
                  <a:pt x="363219" y="17018"/>
                </a:lnTo>
                <a:lnTo>
                  <a:pt x="356997" y="24891"/>
                </a:lnTo>
                <a:lnTo>
                  <a:pt x="359029" y="42290"/>
                </a:lnTo>
                <a:lnTo>
                  <a:pt x="366903" y="48640"/>
                </a:lnTo>
                <a:lnTo>
                  <a:pt x="375665" y="47497"/>
                </a:lnTo>
                <a:lnTo>
                  <a:pt x="426984" y="41485"/>
                </a:lnTo>
                <a:lnTo>
                  <a:pt x="473837" y="6222"/>
                </a:lnTo>
                <a:lnTo>
                  <a:pt x="505895" y="6222"/>
                </a:lnTo>
                <a:lnTo>
                  <a:pt x="508508" y="0"/>
                </a:lnTo>
                <a:close/>
              </a:path>
              <a:path w="508634" h="388620">
                <a:moveTo>
                  <a:pt x="473837" y="6222"/>
                </a:moveTo>
                <a:lnTo>
                  <a:pt x="426984" y="41485"/>
                </a:lnTo>
                <a:lnTo>
                  <a:pt x="458083" y="37841"/>
                </a:lnTo>
                <a:lnTo>
                  <a:pt x="468630" y="12700"/>
                </a:lnTo>
                <a:lnTo>
                  <a:pt x="478694" y="12700"/>
                </a:lnTo>
                <a:lnTo>
                  <a:pt x="473837" y="6222"/>
                </a:lnTo>
                <a:close/>
              </a:path>
              <a:path w="508634" h="388620">
                <a:moveTo>
                  <a:pt x="468630" y="12700"/>
                </a:moveTo>
                <a:lnTo>
                  <a:pt x="458083" y="37841"/>
                </a:lnTo>
                <a:lnTo>
                  <a:pt x="485139" y="34670"/>
                </a:lnTo>
                <a:lnTo>
                  <a:pt x="468630" y="12700"/>
                </a:lnTo>
                <a:close/>
              </a:path>
            </a:pathLst>
          </a:custGeom>
          <a:solidFill>
            <a:srgbClr val="97C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412235" y="3645408"/>
            <a:ext cx="2268220" cy="757555"/>
          </a:xfrm>
          <a:prstGeom prst="rect">
            <a:avLst/>
          </a:prstGeom>
          <a:solidFill>
            <a:srgbClr val="97C622"/>
          </a:solidFill>
          <a:ln w="15875">
            <a:solidFill>
              <a:srgbClr val="6D9217"/>
            </a:solidFill>
          </a:ln>
        </p:spPr>
        <p:txBody>
          <a:bodyPr vert="horz" wrap="square" lIns="0" tIns="100330" rIns="0" bIns="0" rtlCol="0">
            <a:spAutoFit/>
          </a:bodyPr>
          <a:lstStyle/>
          <a:p>
            <a:pPr marL="511809">
              <a:lnSpc>
                <a:spcPct val="100000"/>
              </a:lnSpc>
              <a:spcBef>
                <a:spcPts val="790"/>
              </a:spcBef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Superviseur</a:t>
            </a:r>
            <a:endParaRPr sz="1800">
              <a:latin typeface="Century Gothic"/>
              <a:cs typeface="Century Gothic"/>
            </a:endParaRPr>
          </a:p>
          <a:p>
            <a:pPr marL="579755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Supervisor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875020" y="3645408"/>
            <a:ext cx="2268220" cy="757555"/>
          </a:xfrm>
          <a:prstGeom prst="rect">
            <a:avLst/>
          </a:prstGeom>
          <a:solidFill>
            <a:srgbClr val="97C622"/>
          </a:solidFill>
          <a:ln w="15875">
            <a:solidFill>
              <a:srgbClr val="6D9217"/>
            </a:solidFill>
          </a:ln>
        </p:spPr>
        <p:txBody>
          <a:bodyPr vert="horz" wrap="square" lIns="0" tIns="100330" rIns="0" bIns="0" rtlCol="0">
            <a:spAutoFit/>
          </a:bodyPr>
          <a:lstStyle/>
          <a:p>
            <a:pPr marL="511175">
              <a:lnSpc>
                <a:spcPct val="100000"/>
              </a:lnSpc>
              <a:spcBef>
                <a:spcPts val="790"/>
              </a:spcBef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Superviseur</a:t>
            </a:r>
            <a:endParaRPr sz="1800">
              <a:latin typeface="Century Gothic"/>
              <a:cs typeface="Century Gothic"/>
            </a:endParaRPr>
          </a:p>
          <a:p>
            <a:pPr marL="579755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Century Gothic"/>
                <a:cs typeface="Century Gothic"/>
              </a:rPr>
              <a:t>Supervisor</a:t>
            </a:r>
            <a:endParaRPr sz="18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36064" y="4794503"/>
            <a:ext cx="1201420" cy="506095"/>
          </a:xfrm>
          <a:prstGeom prst="rect">
            <a:avLst/>
          </a:prstGeom>
          <a:solidFill>
            <a:srgbClr val="97C622"/>
          </a:solidFill>
          <a:ln w="15875">
            <a:solidFill>
              <a:srgbClr val="6D9217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 marL="156845">
              <a:lnSpc>
                <a:spcPct val="100000"/>
              </a:lnSpc>
              <a:spcBef>
                <a:spcPts val="45"/>
              </a:spcBef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Étudiants</a:t>
            </a:r>
            <a:endParaRPr sz="1600">
              <a:latin typeface="Century Gothic"/>
              <a:cs typeface="Century Gothic"/>
            </a:endParaRPr>
          </a:p>
          <a:p>
            <a:pPr marL="18415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Students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48228" y="4794503"/>
            <a:ext cx="1201420" cy="506095"/>
          </a:xfrm>
          <a:prstGeom prst="rect">
            <a:avLst/>
          </a:prstGeom>
          <a:solidFill>
            <a:srgbClr val="97C622"/>
          </a:solidFill>
          <a:ln w="15875">
            <a:solidFill>
              <a:srgbClr val="6D9217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 marL="157480">
              <a:lnSpc>
                <a:spcPct val="100000"/>
              </a:lnSpc>
              <a:spcBef>
                <a:spcPts val="45"/>
              </a:spcBef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Étudiants</a:t>
            </a:r>
            <a:endParaRPr sz="1600">
              <a:latin typeface="Century Gothic"/>
              <a:cs typeface="Century Gothic"/>
            </a:endParaRPr>
          </a:p>
          <a:p>
            <a:pPr marL="184785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Students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672584" y="4785359"/>
            <a:ext cx="1202690" cy="506095"/>
          </a:xfrm>
          <a:prstGeom prst="rect">
            <a:avLst/>
          </a:prstGeom>
          <a:solidFill>
            <a:srgbClr val="97C622"/>
          </a:solidFill>
          <a:ln w="15875">
            <a:solidFill>
              <a:srgbClr val="6D9217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 marL="186055" marR="149860" indent="-27940">
              <a:lnSpc>
                <a:spcPct val="100000"/>
              </a:lnSpc>
              <a:spcBef>
                <a:spcPts val="40"/>
              </a:spcBef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É</a:t>
            </a:r>
            <a:r>
              <a:rPr sz="1600" spc="-2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udi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an</a:t>
            </a:r>
            <a:r>
              <a:rPr sz="1600" spc="-2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600" spc="-5" dirty="0">
                <a:solidFill>
                  <a:srgbClr val="FFFFFF"/>
                </a:solidFill>
                <a:latin typeface="Century Gothic"/>
                <a:cs typeface="Century Gothic"/>
              </a:rPr>
              <a:t>s  </a:t>
            </a: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Students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012179" y="4794503"/>
            <a:ext cx="1201420" cy="506095"/>
          </a:xfrm>
          <a:prstGeom prst="rect">
            <a:avLst/>
          </a:prstGeom>
          <a:solidFill>
            <a:srgbClr val="97C622"/>
          </a:solidFill>
          <a:ln w="15875">
            <a:solidFill>
              <a:srgbClr val="6D9217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 marL="158115">
              <a:lnSpc>
                <a:spcPct val="100000"/>
              </a:lnSpc>
              <a:spcBef>
                <a:spcPts val="45"/>
              </a:spcBef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Étudiants</a:t>
            </a:r>
            <a:endParaRPr sz="1600">
              <a:latin typeface="Century Gothic"/>
              <a:cs typeface="Century Gothic"/>
            </a:endParaRPr>
          </a:p>
          <a:p>
            <a:pPr marL="185420">
              <a:lnSpc>
                <a:spcPct val="100000"/>
              </a:lnSpc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Students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7345680" y="4786884"/>
            <a:ext cx="1201420" cy="506095"/>
          </a:xfrm>
          <a:custGeom>
            <a:avLst/>
            <a:gdLst/>
            <a:ahLst/>
            <a:cxnLst/>
            <a:rect l="l" t="t" r="r" b="b"/>
            <a:pathLst>
              <a:path w="1201420" h="506095">
                <a:moveTo>
                  <a:pt x="1200912" y="0"/>
                </a:moveTo>
                <a:lnTo>
                  <a:pt x="0" y="0"/>
                </a:lnTo>
                <a:lnTo>
                  <a:pt x="0" y="505967"/>
                </a:lnTo>
                <a:lnTo>
                  <a:pt x="1200912" y="505967"/>
                </a:lnTo>
                <a:lnTo>
                  <a:pt x="1200912" y="0"/>
                </a:lnTo>
                <a:close/>
              </a:path>
            </a:pathLst>
          </a:custGeom>
          <a:solidFill>
            <a:srgbClr val="97C6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7345680" y="4786884"/>
            <a:ext cx="1201420" cy="506095"/>
          </a:xfrm>
          <a:custGeom>
            <a:avLst/>
            <a:gdLst/>
            <a:ahLst/>
            <a:cxnLst/>
            <a:rect l="l" t="t" r="r" b="b"/>
            <a:pathLst>
              <a:path w="1201420" h="506095">
                <a:moveTo>
                  <a:pt x="0" y="505967"/>
                </a:moveTo>
                <a:lnTo>
                  <a:pt x="1200912" y="505967"/>
                </a:lnTo>
                <a:lnTo>
                  <a:pt x="1200912" y="0"/>
                </a:lnTo>
                <a:lnTo>
                  <a:pt x="0" y="0"/>
                </a:lnTo>
                <a:lnTo>
                  <a:pt x="0" y="505967"/>
                </a:lnTo>
                <a:close/>
              </a:path>
            </a:pathLst>
          </a:custGeom>
          <a:ln w="15874">
            <a:solidFill>
              <a:srgbClr val="6D92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7491476" y="4779975"/>
            <a:ext cx="912494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Étudiants</a:t>
            </a:r>
            <a:endParaRPr sz="1600">
              <a:latin typeface="Century Gothic"/>
              <a:cs typeface="Century Gothic"/>
            </a:endParaRPr>
          </a:p>
          <a:p>
            <a:pPr marL="40005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solidFill>
                  <a:srgbClr val="FFFFFF"/>
                </a:solidFill>
                <a:latin typeface="Century Gothic"/>
                <a:cs typeface="Century Gothic"/>
              </a:rPr>
              <a:t>Students</a:t>
            </a:r>
            <a:endParaRPr sz="16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892266"/>
            <a:ext cx="19221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Organization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4400" y="1524000"/>
            <a:ext cx="3315335" cy="4483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sz="2400" spc="-5" dirty="0">
                <a:solidFill>
                  <a:srgbClr val="5B6973"/>
                </a:solidFill>
                <a:cs typeface="Century Gothic"/>
              </a:rPr>
              <a:t>Students br</a:t>
            </a:r>
            <a:r>
              <a:rPr lang="en-US" sz="2400" spc="-5" dirty="0">
                <a:solidFill>
                  <a:srgbClr val="5B6973"/>
                </a:solidFill>
                <a:cs typeface="Century Gothic"/>
              </a:rPr>
              <a:t>eak</a:t>
            </a:r>
            <a:r>
              <a:rPr sz="2400" spc="20" dirty="0">
                <a:solidFill>
                  <a:srgbClr val="5B6973"/>
                </a:solidFill>
                <a:cs typeface="Century Gothic"/>
              </a:rPr>
              <a:t> </a:t>
            </a:r>
            <a:r>
              <a:rPr sz="2400" spc="5" dirty="0">
                <a:solidFill>
                  <a:srgbClr val="5B6973"/>
                </a:solidFill>
                <a:cs typeface="Century Gothic"/>
              </a:rPr>
              <a:t>into</a:t>
            </a:r>
            <a:r>
              <a:rPr lang="en-US" sz="2400" spc="5" dirty="0">
                <a:cs typeface="Century Gothic"/>
              </a:rPr>
              <a:t> </a:t>
            </a:r>
            <a:r>
              <a:rPr sz="2400" dirty="0">
                <a:solidFill>
                  <a:srgbClr val="5B6973"/>
                </a:solidFill>
                <a:cs typeface="Century Gothic"/>
              </a:rPr>
              <a:t>groups of</a:t>
            </a:r>
            <a:r>
              <a:rPr sz="2400" spc="-15" dirty="0">
                <a:solidFill>
                  <a:srgbClr val="5B6973"/>
                </a:solidFill>
                <a:cs typeface="Century Gothic"/>
              </a:rPr>
              <a:t> </a:t>
            </a:r>
            <a:r>
              <a:rPr sz="2400" dirty="0">
                <a:solidFill>
                  <a:srgbClr val="5B6973"/>
                </a:solidFill>
                <a:cs typeface="Century Gothic"/>
              </a:rPr>
              <a:t>2</a:t>
            </a:r>
            <a:r>
              <a:rPr lang="en-US" sz="2400" dirty="0">
                <a:solidFill>
                  <a:srgbClr val="5B6973"/>
                </a:solidFill>
                <a:cs typeface="Century Gothic"/>
              </a:rPr>
              <a:t> to 3</a:t>
            </a:r>
            <a:endParaRPr lang="en-US" sz="2400" dirty="0"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sz="2400" spc="-5" dirty="0">
                <a:solidFill>
                  <a:srgbClr val="5B6973"/>
                </a:solidFill>
                <a:cs typeface="Century Gothic"/>
              </a:rPr>
              <a:t>Each </a:t>
            </a:r>
            <a:r>
              <a:rPr sz="2400" dirty="0">
                <a:solidFill>
                  <a:srgbClr val="5B6973"/>
                </a:solidFill>
                <a:cs typeface="Century Gothic"/>
              </a:rPr>
              <a:t>group </a:t>
            </a:r>
            <a:r>
              <a:rPr lang="en-US" sz="2400" dirty="0">
                <a:solidFill>
                  <a:srgbClr val="5B6973"/>
                </a:solidFill>
                <a:cs typeface="Century Gothic"/>
              </a:rPr>
              <a:t>must find a</a:t>
            </a:r>
            <a:r>
              <a:rPr sz="2400" dirty="0">
                <a:solidFill>
                  <a:srgbClr val="5B6973"/>
                </a:solidFill>
                <a:cs typeface="Century Gothic"/>
              </a:rPr>
              <a:t>  </a:t>
            </a:r>
            <a:r>
              <a:rPr sz="2400" spc="-5" dirty="0">
                <a:solidFill>
                  <a:srgbClr val="5B6973"/>
                </a:solidFill>
                <a:cs typeface="Century Gothic"/>
              </a:rPr>
              <a:t>supervisor</a:t>
            </a:r>
            <a:endParaRPr lang="en-US" sz="2400" dirty="0"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sz="2400" spc="-5" dirty="0">
                <a:solidFill>
                  <a:srgbClr val="5B6973"/>
                </a:solidFill>
                <a:cs typeface="Century Gothic"/>
              </a:rPr>
              <a:t>Supervisor </a:t>
            </a:r>
            <a:r>
              <a:rPr lang="en-US" sz="2400" spc="10" dirty="0">
                <a:solidFill>
                  <a:srgbClr val="5B6973"/>
                </a:solidFill>
                <a:cs typeface="Century Gothic"/>
              </a:rPr>
              <a:t>serves as engineering supervisor and Subject Matter Expert </a:t>
            </a:r>
            <a:r>
              <a:rPr lang="en-US" sz="2400" spc="-5" dirty="0">
                <a:solidFill>
                  <a:srgbClr val="5B6973"/>
                </a:solidFill>
                <a:cs typeface="Century Gothic"/>
              </a:rPr>
              <a:t>throughout Project.</a:t>
            </a:r>
            <a:endParaRPr lang="en-US" sz="2400" dirty="0">
              <a:cs typeface="Century Gothic"/>
            </a:endParaRPr>
          </a:p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sz="2400" spc="-5" dirty="0">
                <a:solidFill>
                  <a:srgbClr val="5B6973"/>
                </a:solidFill>
                <a:cs typeface="Century Gothic"/>
              </a:rPr>
              <a:t>Project  </a:t>
            </a:r>
            <a:r>
              <a:rPr sz="2400" dirty="0">
                <a:solidFill>
                  <a:srgbClr val="5B6973"/>
                </a:solidFill>
                <a:cs typeface="Century Gothic"/>
              </a:rPr>
              <a:t>Management  Office </a:t>
            </a:r>
            <a:r>
              <a:rPr sz="2400" spc="-5" dirty="0">
                <a:solidFill>
                  <a:srgbClr val="5B6973"/>
                </a:solidFill>
                <a:cs typeface="Century Gothic"/>
              </a:rPr>
              <a:t>(PMO) </a:t>
            </a:r>
            <a:r>
              <a:rPr sz="2400" dirty="0">
                <a:solidFill>
                  <a:srgbClr val="5B6973"/>
                </a:solidFill>
                <a:cs typeface="Century Gothic"/>
              </a:rPr>
              <a:t>oversees </a:t>
            </a:r>
            <a:r>
              <a:rPr sz="2400" spc="-5" dirty="0">
                <a:solidFill>
                  <a:srgbClr val="5B6973"/>
                </a:solidFill>
                <a:cs typeface="Century Gothic"/>
              </a:rPr>
              <a:t>all</a:t>
            </a:r>
            <a:r>
              <a:rPr sz="2400" spc="-75" dirty="0">
                <a:solidFill>
                  <a:srgbClr val="5B6973"/>
                </a:solidFill>
                <a:cs typeface="Century Gothic"/>
              </a:rPr>
              <a:t> </a:t>
            </a:r>
            <a:r>
              <a:rPr sz="2400" spc="-5" dirty="0">
                <a:solidFill>
                  <a:srgbClr val="5B6973"/>
                </a:solidFill>
                <a:cs typeface="Century Gothic"/>
              </a:rPr>
              <a:t>projects</a:t>
            </a:r>
            <a:endParaRPr sz="2400" dirty="0"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00600" y="892266"/>
            <a:ext cx="3187700" cy="47818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0515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97C622"/>
                </a:solidFill>
                <a:latin typeface="Century Gothic"/>
                <a:cs typeface="Century Gothic"/>
              </a:rPr>
              <a:t>Organisation</a:t>
            </a:r>
            <a:endParaRPr sz="2400" dirty="0">
              <a:latin typeface="Century Gothic"/>
              <a:cs typeface="Century Gothic"/>
            </a:endParaRPr>
          </a:p>
          <a:p>
            <a:pPr marL="355600" indent="-342900">
              <a:lnSpc>
                <a:spcPts val="2510"/>
              </a:lnSpc>
              <a:spcBef>
                <a:spcPts val="1650"/>
              </a:spcBef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sz="2400" spc="-5" dirty="0" err="1">
                <a:solidFill>
                  <a:srgbClr val="5B6973"/>
                </a:solidFill>
                <a:cs typeface="Century Gothic"/>
              </a:rPr>
              <a:t>Étudiants</a:t>
            </a:r>
            <a:r>
              <a:rPr sz="2400" spc="-5" dirty="0">
                <a:solidFill>
                  <a:srgbClr val="5B6973"/>
                </a:solidFill>
                <a:cs typeface="Century Gothic"/>
              </a:rPr>
              <a:t> </a:t>
            </a:r>
            <a:r>
              <a:rPr sz="2400" dirty="0" err="1">
                <a:solidFill>
                  <a:srgbClr val="5B6973"/>
                </a:solidFill>
                <a:cs typeface="Century Gothic"/>
              </a:rPr>
              <a:t>divisés</a:t>
            </a:r>
            <a:r>
              <a:rPr sz="2400" spc="-265" dirty="0">
                <a:solidFill>
                  <a:srgbClr val="5B6973"/>
                </a:solidFill>
                <a:cs typeface="Century Gothic"/>
              </a:rPr>
              <a:t> </a:t>
            </a:r>
            <a:r>
              <a:rPr sz="2400" spc="-5" dirty="0" err="1">
                <a:solidFill>
                  <a:srgbClr val="5B6973"/>
                </a:solidFill>
                <a:cs typeface="Century Gothic"/>
              </a:rPr>
              <a:t>en</a:t>
            </a:r>
            <a:r>
              <a:rPr lang="en-US" sz="2400" dirty="0">
                <a:cs typeface="Century Gothic"/>
              </a:rPr>
              <a:t> </a:t>
            </a:r>
            <a:r>
              <a:rPr sz="2400" spc="-5" dirty="0" err="1">
                <a:solidFill>
                  <a:srgbClr val="5B6973"/>
                </a:solidFill>
                <a:cs typeface="Century Gothic"/>
              </a:rPr>
              <a:t>groupes</a:t>
            </a:r>
            <a:r>
              <a:rPr sz="2400" spc="-5" dirty="0">
                <a:solidFill>
                  <a:srgbClr val="5B6973"/>
                </a:solidFill>
                <a:cs typeface="Century Gothic"/>
              </a:rPr>
              <a:t> </a:t>
            </a:r>
            <a:r>
              <a:rPr sz="2400" spc="-10" dirty="0">
                <a:solidFill>
                  <a:srgbClr val="5B6973"/>
                </a:solidFill>
                <a:cs typeface="Century Gothic"/>
              </a:rPr>
              <a:t>de</a:t>
            </a:r>
            <a:r>
              <a:rPr sz="2400" spc="-5" dirty="0">
                <a:solidFill>
                  <a:srgbClr val="5B6973"/>
                </a:solidFill>
                <a:cs typeface="Century Gothic"/>
              </a:rPr>
              <a:t> 2</a:t>
            </a:r>
            <a:r>
              <a:rPr lang="en-US" sz="2400" spc="-5" dirty="0">
                <a:solidFill>
                  <a:srgbClr val="5B6973"/>
                </a:solidFill>
                <a:cs typeface="Century Gothic"/>
              </a:rPr>
              <a:t> </a:t>
            </a:r>
            <a:r>
              <a:rPr lang="en-CA" sz="2400" dirty="0">
                <a:solidFill>
                  <a:srgbClr val="5B6973"/>
                </a:solidFill>
                <a:cs typeface="Century Gothic"/>
              </a:rPr>
              <a:t>à</a:t>
            </a:r>
            <a:r>
              <a:rPr lang="en-US" sz="2400" spc="-5" dirty="0">
                <a:solidFill>
                  <a:srgbClr val="5B6973"/>
                </a:solidFill>
                <a:cs typeface="Century Gothic"/>
              </a:rPr>
              <a:t> 3</a:t>
            </a:r>
            <a:endParaRPr lang="en-US" sz="2400" dirty="0">
              <a:cs typeface="Century Gothic"/>
            </a:endParaRPr>
          </a:p>
          <a:p>
            <a:pPr marL="355600" indent="-342900">
              <a:lnSpc>
                <a:spcPts val="2510"/>
              </a:lnSpc>
              <a:spcBef>
                <a:spcPts val="1650"/>
              </a:spcBef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sz="2400" spc="-10" dirty="0" err="1">
                <a:solidFill>
                  <a:srgbClr val="5B6973"/>
                </a:solidFill>
                <a:cs typeface="Century Gothic"/>
              </a:rPr>
              <a:t>Chaque</a:t>
            </a:r>
            <a:r>
              <a:rPr sz="2400" spc="-10" dirty="0">
                <a:solidFill>
                  <a:srgbClr val="5B6973"/>
                </a:solidFill>
                <a:cs typeface="Century Gothic"/>
              </a:rPr>
              <a:t> </a:t>
            </a:r>
            <a:r>
              <a:rPr sz="2400" spc="-5" dirty="0">
                <a:solidFill>
                  <a:srgbClr val="5B6973"/>
                </a:solidFill>
                <a:cs typeface="Century Gothic"/>
              </a:rPr>
              <a:t>groupe a un  </a:t>
            </a:r>
            <a:r>
              <a:rPr sz="2400" spc="-5" dirty="0" err="1">
                <a:solidFill>
                  <a:srgbClr val="5B6973"/>
                </a:solidFill>
                <a:cs typeface="Century Gothic"/>
              </a:rPr>
              <a:t>superviseur</a:t>
            </a:r>
            <a:endParaRPr lang="en-US" sz="2400" dirty="0">
              <a:cs typeface="Century Gothic"/>
            </a:endParaRPr>
          </a:p>
          <a:p>
            <a:pPr marL="355600" indent="-342900">
              <a:lnSpc>
                <a:spcPts val="2510"/>
              </a:lnSpc>
              <a:spcBef>
                <a:spcPts val="1650"/>
              </a:spcBef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sz="2400" spc="-5" dirty="0">
                <a:solidFill>
                  <a:srgbClr val="5B6973"/>
                </a:solidFill>
                <a:cs typeface="Century Gothic"/>
              </a:rPr>
              <a:t>Le superviseur est  spécialiste </a:t>
            </a:r>
            <a:r>
              <a:rPr sz="2400" spc="-10" dirty="0">
                <a:solidFill>
                  <a:srgbClr val="5B6973"/>
                </a:solidFill>
                <a:cs typeface="Century Gothic"/>
              </a:rPr>
              <a:t>dans</a:t>
            </a:r>
            <a:r>
              <a:rPr sz="2400" spc="-95" dirty="0">
                <a:solidFill>
                  <a:srgbClr val="5B6973"/>
                </a:solidFill>
                <a:cs typeface="Century Gothic"/>
              </a:rPr>
              <a:t> </a:t>
            </a:r>
            <a:r>
              <a:rPr sz="2400" dirty="0">
                <a:solidFill>
                  <a:srgbClr val="5B6973"/>
                </a:solidFill>
                <a:cs typeface="Century Gothic"/>
              </a:rPr>
              <a:t>le  </a:t>
            </a:r>
            <a:r>
              <a:rPr sz="2400" spc="-5" dirty="0" err="1">
                <a:solidFill>
                  <a:srgbClr val="5B6973"/>
                </a:solidFill>
                <a:cs typeface="Century Gothic"/>
              </a:rPr>
              <a:t>domaine</a:t>
            </a:r>
            <a:endParaRPr lang="en-US" sz="2400" dirty="0">
              <a:cs typeface="Century Gothic"/>
            </a:endParaRPr>
          </a:p>
          <a:p>
            <a:pPr marL="355600" indent="-342900">
              <a:lnSpc>
                <a:spcPts val="2510"/>
              </a:lnSpc>
              <a:spcBef>
                <a:spcPts val="1650"/>
              </a:spcBef>
              <a:buClr>
                <a:srgbClr val="92D050"/>
              </a:buClr>
              <a:buFont typeface="Arial" panose="020B0604020202020204" pitchFamily="34" charset="0"/>
              <a:buChar char="•"/>
            </a:pPr>
            <a:r>
              <a:rPr lang="en-CA" sz="2400" spc="-10" dirty="0">
                <a:solidFill>
                  <a:srgbClr val="5B6973"/>
                </a:solidFill>
                <a:cs typeface="Century Gothic"/>
              </a:rPr>
              <a:t>Le b</a:t>
            </a:r>
            <a:r>
              <a:rPr sz="2400" spc="-10" dirty="0" err="1">
                <a:solidFill>
                  <a:srgbClr val="5B6973"/>
                </a:solidFill>
                <a:cs typeface="Century Gothic"/>
              </a:rPr>
              <a:t>ureau</a:t>
            </a:r>
            <a:r>
              <a:rPr sz="2400" spc="-10" dirty="0">
                <a:solidFill>
                  <a:srgbClr val="5B6973"/>
                </a:solidFill>
                <a:cs typeface="Century Gothic"/>
              </a:rPr>
              <a:t> de </a:t>
            </a:r>
            <a:r>
              <a:rPr sz="2400" dirty="0">
                <a:solidFill>
                  <a:srgbClr val="5B6973"/>
                </a:solidFill>
                <a:cs typeface="Century Gothic"/>
              </a:rPr>
              <a:t>gestion </a:t>
            </a:r>
            <a:r>
              <a:rPr sz="2400" spc="-5" dirty="0">
                <a:solidFill>
                  <a:srgbClr val="5B6973"/>
                </a:solidFill>
                <a:cs typeface="Century Gothic"/>
              </a:rPr>
              <a:t>de projet </a:t>
            </a:r>
            <a:r>
              <a:rPr sz="2400" spc="-15" dirty="0">
                <a:solidFill>
                  <a:srgbClr val="5B6973"/>
                </a:solidFill>
                <a:cs typeface="Century Gothic"/>
              </a:rPr>
              <a:t>(BGP) </a:t>
            </a:r>
            <a:r>
              <a:rPr sz="2400" spc="-5" dirty="0">
                <a:solidFill>
                  <a:srgbClr val="5B6973"/>
                </a:solidFill>
                <a:cs typeface="Century Gothic"/>
              </a:rPr>
              <a:t>supervise tous les </a:t>
            </a:r>
            <a:r>
              <a:rPr sz="2400" spc="-5" dirty="0" err="1">
                <a:solidFill>
                  <a:srgbClr val="5B6973"/>
                </a:solidFill>
                <a:cs typeface="Century Gothic"/>
              </a:rPr>
              <a:t>projets</a:t>
            </a:r>
            <a:endParaRPr sz="2400" dirty="0">
              <a:cs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6161532" cy="369332"/>
          </a:xfrm>
        </p:spPr>
        <p:txBody>
          <a:bodyPr/>
          <a:lstStyle/>
          <a:p>
            <a:r>
              <a:rPr lang="en-US" dirty="0"/>
              <a:t>Potential Project Topics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1800" y="1336119"/>
            <a:ext cx="5181600" cy="209288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Robotics / Drones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Avionics Bus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Microcontrollers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Radar / 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Cyber / Malware</a:t>
            </a:r>
          </a:p>
          <a:p>
            <a:endParaRPr lang="en-CA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0AE3FA9-DEFA-D072-473B-C5ED57E25B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78932"/>
            <a:ext cx="1676400" cy="1676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0A21BC7-FA61-0645-AC80-5BF7F321E2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202" y="2514600"/>
            <a:ext cx="1946395" cy="13070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CD43529-2966-EADA-4509-B6E97A1A45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767" y="4035879"/>
            <a:ext cx="1817649" cy="1694985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29BC1988-9B0A-CAA5-5DED-3ABE9C4D70DA}"/>
              </a:ext>
            </a:extLst>
          </p:cNvPr>
          <p:cNvSpPr txBox="1">
            <a:spLocks/>
          </p:cNvSpPr>
          <p:nvPr/>
        </p:nvSpPr>
        <p:spPr>
          <a:xfrm>
            <a:off x="2971800" y="4035879"/>
            <a:ext cx="5611702" cy="20928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kern="0" dirty="0"/>
              <a:t>Robotique / Drones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kern="0" dirty="0"/>
              <a:t>Bus avionique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kern="0" dirty="0"/>
              <a:t>Microcontrôleurs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kern="0" dirty="0"/>
              <a:t>Radar / Guerre </a:t>
            </a:r>
            <a:r>
              <a:rPr lang="fr-CA" sz="2400" kern="0" dirty="0" err="1"/>
              <a:t>Electronique</a:t>
            </a:r>
            <a:endParaRPr lang="fr-CA" sz="2400" kern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kern="0" dirty="0"/>
              <a:t>Cyber/Malware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1600" kern="0" dirty="0"/>
          </a:p>
        </p:txBody>
      </p:sp>
    </p:spTree>
    <p:extLst>
      <p:ext uri="{BB962C8B-B14F-4D97-AF65-F5344CB8AC3E}">
        <p14:creationId xmlns:p14="http://schemas.microsoft.com/office/powerpoint/2010/main" val="1110934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6EDB379-DA5A-042F-0062-CE052FA61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2918" y="4487376"/>
            <a:ext cx="2638425" cy="1733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6161532" cy="369332"/>
          </a:xfrm>
        </p:spPr>
        <p:txBody>
          <a:bodyPr/>
          <a:lstStyle/>
          <a:p>
            <a:r>
              <a:rPr lang="en-US" dirty="0" err="1"/>
              <a:t>Sujets</a:t>
            </a:r>
            <a:r>
              <a:rPr lang="en-US" dirty="0"/>
              <a:t> de </a:t>
            </a:r>
            <a:r>
              <a:rPr lang="en-US" dirty="0" err="1"/>
              <a:t>projet</a:t>
            </a:r>
            <a:r>
              <a:rPr lang="en-US" dirty="0"/>
              <a:t> </a:t>
            </a:r>
            <a:r>
              <a:rPr lang="en-US" dirty="0" err="1"/>
              <a:t>potentiels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8892" y="4057650"/>
            <a:ext cx="4859800" cy="184665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Apprentissage machine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Systèmes en temps réel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Project externe parrainé par le MDN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/>
              <a:t>Et bien d'autres!!!</a:t>
            </a:r>
            <a:endParaRPr lang="en-CA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CFD605-D21B-CBBE-965F-B6F6D85CD3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8145" y="978932"/>
            <a:ext cx="2847975" cy="16002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AD44243-044E-6E52-F054-B2889EDE4C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9542" y="2800350"/>
            <a:ext cx="2245179" cy="1257300"/>
          </a:xfrm>
          <a:prstGeom prst="rect">
            <a:avLst/>
          </a:prstGeom>
        </p:spPr>
      </p:pic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8A4DD636-D690-1DB5-5992-99FD2226AB04}"/>
              </a:ext>
            </a:extLst>
          </p:cNvPr>
          <p:cNvSpPr txBox="1">
            <a:spLocks/>
          </p:cNvSpPr>
          <p:nvPr/>
        </p:nvSpPr>
        <p:spPr>
          <a:xfrm>
            <a:off x="808892" y="1524000"/>
            <a:ext cx="4689920" cy="17235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Machine Learning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Real-time Systems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External DND sponsored project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/>
              <a:t>And many Others!!!</a:t>
            </a:r>
          </a:p>
          <a:p>
            <a:endParaRPr lang="en-CA" sz="1600" kern="0" dirty="0"/>
          </a:p>
        </p:txBody>
      </p:sp>
    </p:spTree>
    <p:extLst>
      <p:ext uri="{BB962C8B-B14F-4D97-AF65-F5344CB8AC3E}">
        <p14:creationId xmlns:p14="http://schemas.microsoft.com/office/powerpoint/2010/main" val="920011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22375" y="1007745"/>
            <a:ext cx="4559300" cy="1134926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4310"/>
              </a:lnSpc>
              <a:spcBef>
                <a:spcPts val="250"/>
              </a:spcBef>
            </a:pPr>
            <a:r>
              <a:rPr sz="3600" spc="-5" dirty="0"/>
              <a:t>Selecting </a:t>
            </a:r>
            <a:r>
              <a:rPr sz="3600" dirty="0"/>
              <a:t>a </a:t>
            </a:r>
            <a:r>
              <a:rPr sz="3600" spc="-5" dirty="0"/>
              <a:t>Project/  S</a:t>
            </a:r>
            <a:r>
              <a:rPr lang="fr-CA" sz="3600" spc="-5" dirty="0"/>
              <a:t>é</a:t>
            </a:r>
            <a:r>
              <a:rPr sz="3600" spc="-5" dirty="0"/>
              <a:t>lection d'un</a:t>
            </a:r>
            <a:r>
              <a:rPr sz="3600" spc="-75" dirty="0"/>
              <a:t> </a:t>
            </a:r>
            <a:r>
              <a:rPr sz="3600" spc="-5" dirty="0"/>
              <a:t>projet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1190955" y="2351278"/>
            <a:ext cx="6265545" cy="32290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423545" indent="-34290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sz="2400" b="1" dirty="0">
                <a:solidFill>
                  <a:srgbClr val="5B6973"/>
                </a:solidFill>
                <a:latin typeface="Century Gothic"/>
                <a:cs typeface="Century Gothic"/>
              </a:rPr>
              <a:t>List </a:t>
            </a:r>
            <a:r>
              <a:rPr sz="2400" b="1" spc="-5" dirty="0">
                <a:solidFill>
                  <a:srgbClr val="5B6973"/>
                </a:solidFill>
                <a:latin typeface="Century Gothic"/>
                <a:cs typeface="Century Gothic"/>
              </a:rPr>
              <a:t>of possible </a:t>
            </a:r>
            <a:r>
              <a:rPr sz="2400" b="1" dirty="0">
                <a:solidFill>
                  <a:srgbClr val="5B6973"/>
                </a:solidFill>
                <a:latin typeface="Century Gothic"/>
                <a:cs typeface="Century Gothic"/>
              </a:rPr>
              <a:t>supervisors with field </a:t>
            </a:r>
            <a:r>
              <a:rPr sz="2400" b="1" spc="-5" dirty="0">
                <a:solidFill>
                  <a:srgbClr val="5B6973"/>
                </a:solidFill>
                <a:latin typeface="Century Gothic"/>
                <a:cs typeface="Century Gothic"/>
              </a:rPr>
              <a:t>of</a:t>
            </a:r>
            <a:r>
              <a:rPr lang="en-US" sz="2400" b="1" spc="-5" dirty="0">
                <a:solidFill>
                  <a:srgbClr val="5B6973"/>
                </a:solidFill>
                <a:latin typeface="Century Gothic"/>
                <a:cs typeface="Century Gothic"/>
              </a:rPr>
              <a:t> </a:t>
            </a:r>
            <a:r>
              <a:rPr sz="2400" b="1" spc="-5" dirty="0">
                <a:solidFill>
                  <a:srgbClr val="5B6973"/>
                </a:solidFill>
                <a:latin typeface="Century Gothic"/>
                <a:cs typeface="Century Gothic"/>
              </a:rPr>
              <a:t>expertise </a:t>
            </a:r>
            <a:r>
              <a:rPr lang="en-US" sz="2400" b="1" spc="-5" dirty="0">
                <a:solidFill>
                  <a:srgbClr val="5B6973"/>
                </a:solidFill>
                <a:latin typeface="Century Gothic"/>
                <a:cs typeface="Century Gothic"/>
              </a:rPr>
              <a:t>on Website</a:t>
            </a:r>
          </a:p>
          <a:p>
            <a:pPr marL="354965" marR="423545" indent="-34290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endParaRPr lang="en-US" sz="2400" b="1" spc="-5" dirty="0">
              <a:solidFill>
                <a:srgbClr val="5B6973"/>
              </a:solidFill>
              <a:latin typeface="Century Gothic"/>
              <a:cs typeface="Century Gothic"/>
            </a:endParaRPr>
          </a:p>
          <a:p>
            <a:pPr marL="354965" marR="423545" indent="-34290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r>
              <a:rPr sz="2200" b="1" dirty="0" err="1">
                <a:solidFill>
                  <a:srgbClr val="5B6973"/>
                </a:solidFill>
                <a:latin typeface="Century Gothic"/>
                <a:cs typeface="Century Gothic"/>
              </a:rPr>
              <a:t>Liste</a:t>
            </a:r>
            <a:r>
              <a:rPr sz="2200" b="1" dirty="0">
                <a:solidFill>
                  <a:srgbClr val="5B6973"/>
                </a:solidFill>
                <a:latin typeface="Century Gothic"/>
                <a:cs typeface="Century Gothic"/>
              </a:rPr>
              <a:t> </a:t>
            </a:r>
            <a:r>
              <a:rPr sz="2200" b="1" spc="-10" dirty="0">
                <a:solidFill>
                  <a:srgbClr val="5B6973"/>
                </a:solidFill>
                <a:latin typeface="Century Gothic"/>
                <a:cs typeface="Century Gothic"/>
              </a:rPr>
              <a:t>de </a:t>
            </a:r>
            <a:r>
              <a:rPr sz="2200" b="1" spc="-5" dirty="0">
                <a:solidFill>
                  <a:srgbClr val="5B6973"/>
                </a:solidFill>
                <a:latin typeface="Century Gothic"/>
                <a:cs typeface="Century Gothic"/>
              </a:rPr>
              <a:t>superviseurs potentiels </a:t>
            </a:r>
            <a:r>
              <a:rPr sz="2200" b="1" spc="-10" dirty="0">
                <a:solidFill>
                  <a:srgbClr val="5B6973"/>
                </a:solidFill>
                <a:latin typeface="Century Gothic"/>
                <a:cs typeface="Century Gothic"/>
              </a:rPr>
              <a:t>avec </a:t>
            </a:r>
            <a:r>
              <a:rPr sz="2200" b="1" spc="-5" dirty="0" err="1">
                <a:solidFill>
                  <a:srgbClr val="5B6973"/>
                </a:solidFill>
                <a:latin typeface="Century Gothic"/>
                <a:cs typeface="Century Gothic"/>
              </a:rPr>
              <a:t>leurs</a:t>
            </a:r>
            <a:r>
              <a:rPr sz="2200" b="1" spc="-5" dirty="0">
                <a:solidFill>
                  <a:srgbClr val="5B6973"/>
                </a:solidFill>
                <a:latin typeface="Century Gothic"/>
                <a:cs typeface="Century Gothic"/>
              </a:rPr>
              <a:t> </a:t>
            </a:r>
            <a:r>
              <a:rPr sz="2200" b="1" spc="-5" dirty="0" err="1">
                <a:solidFill>
                  <a:srgbClr val="5B6973"/>
                </a:solidFill>
                <a:latin typeface="Century Gothic"/>
                <a:cs typeface="Century Gothic"/>
              </a:rPr>
              <a:t>expertises</a:t>
            </a:r>
            <a:r>
              <a:rPr sz="2200" b="1" spc="-5" dirty="0">
                <a:solidFill>
                  <a:srgbClr val="5B6973"/>
                </a:solidFill>
                <a:latin typeface="Century Gothic"/>
                <a:cs typeface="Century Gothic"/>
              </a:rPr>
              <a:t> sur site Web du </a:t>
            </a:r>
            <a:r>
              <a:rPr sz="2200" b="1" spc="-5" dirty="0" err="1">
                <a:solidFill>
                  <a:srgbClr val="5B6973"/>
                </a:solidFill>
                <a:latin typeface="Century Gothic"/>
                <a:cs typeface="Century Gothic"/>
              </a:rPr>
              <a:t>cours</a:t>
            </a:r>
            <a:endParaRPr lang="en-US" sz="2200" b="1" spc="-5" dirty="0">
              <a:solidFill>
                <a:srgbClr val="5B6973"/>
              </a:solidFill>
              <a:latin typeface="Century Gothic"/>
              <a:cs typeface="Century Gothic"/>
            </a:endParaRPr>
          </a:p>
          <a:p>
            <a:pPr marL="354965" marR="423545" indent="-34290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§"/>
            </a:pPr>
            <a:endParaRPr lang="en-US" sz="2200" b="1" spc="-5" dirty="0">
              <a:solidFill>
                <a:srgbClr val="5B6973"/>
              </a:solidFill>
              <a:latin typeface="Century Gothic"/>
              <a:cs typeface="Century Gothic"/>
            </a:endParaRPr>
          </a:p>
          <a:p>
            <a:pPr marL="12065" marR="423545">
              <a:lnSpc>
                <a:spcPct val="100000"/>
              </a:lnSpc>
              <a:spcBef>
                <a:spcPts val="100"/>
              </a:spcBef>
            </a:pPr>
            <a:r>
              <a:rPr lang="en-US" sz="2200" b="1" spc="-5" dirty="0">
                <a:solidFill>
                  <a:srgbClr val="5B6973"/>
                </a:solidFill>
                <a:latin typeface="Century Gothic"/>
                <a:cs typeface="Century Gothic"/>
                <a:hlinkClick r:id="rId3"/>
              </a:rPr>
              <a:t>http://projects.segfaults.net</a:t>
            </a:r>
            <a:endParaRPr lang="en-US" sz="2200" b="1" spc="-5" dirty="0">
              <a:solidFill>
                <a:srgbClr val="5B6973"/>
              </a:solidFill>
              <a:latin typeface="Century Gothic"/>
              <a:cs typeface="Century Gothic"/>
            </a:endParaRPr>
          </a:p>
          <a:p>
            <a:pPr marL="12065" marR="423545">
              <a:lnSpc>
                <a:spcPct val="100000"/>
              </a:lnSpc>
              <a:spcBef>
                <a:spcPts val="100"/>
              </a:spcBef>
            </a:pPr>
            <a:endParaRPr lang="en-US" sz="2200" b="1" spc="-5" dirty="0">
              <a:solidFill>
                <a:srgbClr val="5B6973"/>
              </a:solidFill>
              <a:latin typeface="Century Gothic"/>
              <a:cs typeface="Century Gothic"/>
            </a:endParaRPr>
          </a:p>
          <a:p>
            <a:pPr marL="12065" marR="423545">
              <a:lnSpc>
                <a:spcPct val="100000"/>
              </a:lnSpc>
              <a:spcBef>
                <a:spcPts val="100"/>
              </a:spcBef>
            </a:pPr>
            <a:endParaRPr lang="en-US" sz="2200" b="1" spc="-5" dirty="0">
              <a:solidFill>
                <a:srgbClr val="5B6973"/>
              </a:solidFill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881</Words>
  <Application>Microsoft Office PowerPoint</Application>
  <PresentationFormat>On-screen Show (4:3)</PresentationFormat>
  <Paragraphs>189</Paragraphs>
  <Slides>15</Slides>
  <Notes>14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Times New Roman</vt:lpstr>
      <vt:lpstr>Wingdings</vt:lpstr>
      <vt:lpstr>Wingdings 2</vt:lpstr>
      <vt:lpstr>Office Theme</vt:lpstr>
      <vt:lpstr>  EEE/GEF 455/457</vt:lpstr>
      <vt:lpstr>PowerPoint Presentation</vt:lpstr>
      <vt:lpstr>PowerPoint Presentation</vt:lpstr>
      <vt:lpstr>Schedule / Horaire</vt:lpstr>
      <vt:lpstr>Organization / Organisation</vt:lpstr>
      <vt:lpstr>Organization</vt:lpstr>
      <vt:lpstr>Potential Project Topics</vt:lpstr>
      <vt:lpstr>Sujets de projet potentiels</vt:lpstr>
      <vt:lpstr>Selecting a Project/  Sélection d'un projet</vt:lpstr>
      <vt:lpstr>Potential Project Topics</vt:lpstr>
      <vt:lpstr>Sujets de projet potentiels</vt:lpstr>
      <vt:lpstr>Project Topics</vt:lpstr>
      <vt:lpstr>Next steps</vt:lpstr>
      <vt:lpstr>PCD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Tim Chisholm</cp:lastModifiedBy>
  <cp:revision>23</cp:revision>
  <dcterms:created xsi:type="dcterms:W3CDTF">2023-03-02T20:59:59Z</dcterms:created>
  <dcterms:modified xsi:type="dcterms:W3CDTF">2023-06-01T15:11:16Z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2023-03-02T00:00:00Z</vt:filetime>
  </property>
</Properties>
</file>